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28"/>
  </p:notesMasterIdLst>
  <p:sldIdLst>
    <p:sldId id="256" r:id="rId2"/>
    <p:sldId id="258" r:id="rId3"/>
    <p:sldId id="259" r:id="rId4"/>
    <p:sldId id="260" r:id="rId5"/>
    <p:sldId id="301" r:id="rId6"/>
    <p:sldId id="261" r:id="rId7"/>
    <p:sldId id="307" r:id="rId8"/>
    <p:sldId id="313" r:id="rId9"/>
    <p:sldId id="314" r:id="rId10"/>
    <p:sldId id="302" r:id="rId11"/>
    <p:sldId id="305" r:id="rId12"/>
    <p:sldId id="306" r:id="rId13"/>
    <p:sldId id="308" r:id="rId14"/>
    <p:sldId id="309" r:id="rId15"/>
    <p:sldId id="310" r:id="rId16"/>
    <p:sldId id="303" r:id="rId17"/>
    <p:sldId id="311" r:id="rId18"/>
    <p:sldId id="315" r:id="rId19"/>
    <p:sldId id="317" r:id="rId20"/>
    <p:sldId id="316" r:id="rId21"/>
    <p:sldId id="318" r:id="rId22"/>
    <p:sldId id="319" r:id="rId23"/>
    <p:sldId id="263" r:id="rId24"/>
    <p:sldId id="304" r:id="rId25"/>
    <p:sldId id="277" r:id="rId26"/>
    <p:sldId id="31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0A829C-2B34-42C5-ADC3-EA7A54005E98}">
  <a:tblStyle styleId="{420A829C-2B34-42C5-ADC3-EA7A54005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3" autoAdjust="0"/>
  </p:normalViewPr>
  <p:slideViewPr>
    <p:cSldViewPr snapToGrid="0">
      <p:cViewPr varScale="1">
        <p:scale>
          <a:sx n="59" d="100"/>
          <a:sy n="59" d="100"/>
        </p:scale>
        <p:origin x="1171" y="62"/>
      </p:cViewPr>
      <p:guideLst>
        <p:guide orient="horz" pos="28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Bonjour, dans le cadre de ce projet, nous allons aborder des méthodes d’analyses et de nettoyage en vue d’une préparation de données pour un organisme public.</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15493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smtClean="0">
                <a:solidFill>
                  <a:srgbClr val="000000"/>
                </a:solidFill>
                <a:effectLst/>
                <a:latin typeface="Arial"/>
                <a:ea typeface="Arial"/>
                <a:cs typeface="Arial"/>
                <a:sym typeface="Arial"/>
              </a:rPr>
              <a:t>Avec les données actuelles, on peut déjà procéder à un premier nettoyage du jeu de données.</a:t>
            </a:r>
            <a:r>
              <a:rPr lang="fr-FR" smtClean="0"/>
              <a:t> il s’agit d’un nettoyage de surface qui permet de faire un premier trie des informations pertinente et exploitables.</a:t>
            </a:r>
            <a:br>
              <a:rPr lang="fr-FR" smtClean="0"/>
            </a:br>
            <a:r>
              <a:rPr lang="fr-FR" smtClean="0"/>
              <a:t>	</a:t>
            </a:r>
            <a:endParaRPr lang="fr-FR" sz="1100" b="0" i="0" u="none" strike="noStrike" cap="none" smtClean="0">
              <a:solidFill>
                <a:srgbClr val="000000"/>
              </a:solidFill>
              <a:effectLst/>
              <a:latin typeface="Arial"/>
              <a:ea typeface="Arial"/>
              <a:cs typeface="Arial"/>
              <a:sym typeface="Arial"/>
            </a:endParaRPr>
          </a:p>
          <a:p>
            <a:r>
              <a:rPr lang="fr-FR" sz="1100" b="0" i="0" u="none" strike="noStrike" cap="none" smtClean="0">
                <a:solidFill>
                  <a:srgbClr val="000000"/>
                </a:solidFill>
                <a:effectLst/>
                <a:latin typeface="Arial"/>
                <a:cs typeface="Arial"/>
                <a:sym typeface="Arial"/>
              </a:rPr>
              <a:t>Suppression</a:t>
            </a:r>
            <a:r>
              <a:rPr lang="fr-FR" sz="1100" b="0" i="0" u="none" strike="noStrike" cap="none" smtClean="0">
                <a:solidFill>
                  <a:srgbClr val="000000"/>
                </a:solidFill>
                <a:effectLst/>
                <a:latin typeface="Arial"/>
                <a:ea typeface="Arial"/>
                <a:cs typeface="Arial"/>
                <a:sym typeface="Arial"/>
              </a:rPr>
              <a:t> des colonnes </a:t>
            </a:r>
            <a:r>
              <a:rPr lang="en-HK" sz="1100" b="0" i="0" u="none" strike="noStrike" cap="none" err="1" smtClean="0">
                <a:solidFill>
                  <a:srgbClr val="000000"/>
                </a:solidFill>
                <a:effectLst/>
                <a:latin typeface="Arial"/>
                <a:ea typeface="Arial"/>
                <a:cs typeface="Arial"/>
                <a:sym typeface="Arial"/>
              </a:rPr>
              <a:t>vides</a:t>
            </a:r>
            <a:r>
              <a:rPr lang="en-HK" sz="1100" b="0" i="0" u="none" strike="noStrike" cap="none" baseline="0" smtClean="0">
                <a:solidFill>
                  <a:srgbClr val="000000"/>
                </a:solidFill>
                <a:effectLst/>
                <a:latin typeface="Arial"/>
                <a:ea typeface="Arial"/>
                <a:cs typeface="Arial"/>
                <a:sym typeface="Arial"/>
              </a:rPr>
              <a:t> &gt;= </a:t>
            </a:r>
            <a:r>
              <a:rPr lang="fr-FR" sz="1100" b="0" i="0" u="none" strike="noStrike" cap="none" smtClean="0">
                <a:solidFill>
                  <a:srgbClr val="000000"/>
                </a:solidFill>
                <a:effectLst/>
                <a:latin typeface="Arial"/>
                <a:ea typeface="Arial"/>
                <a:cs typeface="Arial"/>
                <a:sym typeface="Arial"/>
              </a:rPr>
              <a:t>80% minimum</a:t>
            </a:r>
          </a:p>
          <a:p>
            <a:r>
              <a:rPr lang="fr-FR" b="0" smtClean="0"/>
              <a:t>Suppression</a:t>
            </a:r>
            <a:r>
              <a:rPr lang="fr-FR" b="0" baseline="0" smtClean="0"/>
              <a:t> des</a:t>
            </a:r>
            <a:r>
              <a:rPr lang="fr-FR" b="0" smtClean="0"/>
              <a:t> lignes totalement vide et les lignes totalement dupliquées.</a:t>
            </a:r>
          </a:p>
          <a:p>
            <a:r>
              <a:rPr lang="fr-FR" b="0" smtClean="0"/>
              <a:t>Suppression</a:t>
            </a:r>
            <a:r>
              <a:rPr lang="fr-FR" b="0" baseline="0" smtClean="0"/>
              <a:t> des </a:t>
            </a:r>
            <a:r>
              <a:rPr lang="fr-FR" b="0" smtClean="0"/>
              <a:t> lignes ou le nom du produits est n’existe pas</a:t>
            </a:r>
            <a:r>
              <a:rPr lang="fr-FR" b="0" baseline="0" smtClean="0"/>
              <a:t> (pas d’identification)</a:t>
            </a:r>
            <a:endParaRPr lang="fr-FR" b="0" smtClean="0"/>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Suppression de 129 colonnes et 78753 lignes </a:t>
            </a:r>
          </a:p>
          <a:p>
            <a:pPr marL="0" lvl="0" indent="0" algn="l" rtl="0">
              <a:spcBef>
                <a:spcPts val="0"/>
              </a:spcBef>
              <a:spcAft>
                <a:spcPts val="0"/>
              </a:spcAft>
              <a:buNone/>
            </a:pP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r>
              <a:rPr lang="fr-FR" sz="1100" b="0" i="0" u="none" strike="noStrike" cap="none" smtClean="0">
                <a:solidFill>
                  <a:srgbClr val="000000"/>
                </a:solidFill>
                <a:effectLst/>
                <a:latin typeface="Arial"/>
                <a:cs typeface="Arial"/>
                <a:sym typeface="Arial"/>
              </a:rPr>
              <a:t>Nouvelles</a:t>
            </a:r>
            <a:r>
              <a:rPr lang="fr-FR" sz="1100" b="0" i="0" u="none" strike="noStrike" cap="none" baseline="0" smtClean="0">
                <a:solidFill>
                  <a:srgbClr val="000000"/>
                </a:solidFill>
                <a:effectLst/>
                <a:latin typeface="Arial"/>
                <a:cs typeface="Arial"/>
                <a:sym typeface="Arial"/>
              </a:rPr>
              <a:t> dimensions du jeu de données</a:t>
            </a:r>
            <a:r>
              <a:rPr lang="en-HK" sz="1100" b="0" i="0" u="none" strike="noStrike" cap="none" baseline="0" smtClean="0">
                <a:solidFill>
                  <a:srgbClr val="000000"/>
                </a:solidFill>
                <a:effectLst/>
                <a:latin typeface="Arial"/>
                <a:cs typeface="Arial"/>
                <a:sym typeface="Arial"/>
              </a:rPr>
              <a:t>: 1 759 857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x 57 </a:t>
            </a:r>
            <a:r>
              <a:rPr lang="en-HK" sz="1100" b="0" i="0" u="none" strike="noStrike" cap="none" baseline="0" err="1" smtClean="0">
                <a:solidFill>
                  <a:srgbClr val="000000"/>
                </a:solidFill>
                <a:effectLst/>
                <a:latin typeface="Arial"/>
                <a:cs typeface="Arial"/>
                <a:sym typeface="Arial"/>
              </a:rPr>
              <a:t>colonnes</a:t>
            </a:r>
            <a:endParaRPr lang="fr-FR"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937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rantes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0996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Concentration</a:t>
            </a:r>
            <a:r>
              <a:rPr lang="fr-FR" sz="1100" b="0" i="0" u="none" strike="noStrike" cap="none" baseline="0" smtClean="0">
                <a:solidFill>
                  <a:srgbClr val="000000"/>
                </a:solidFill>
                <a:effectLst/>
                <a:latin typeface="Arial"/>
                <a:cs typeface="Arial"/>
                <a:sym typeface="Arial"/>
              </a:rPr>
              <a:t> sur les donné</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francaises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puisque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l’etude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l’intention</a:t>
            </a:r>
            <a:r>
              <a:rPr lang="en-HK" sz="1100" b="0" i="0" u="none" strike="noStrike" cap="none" baseline="0" smtClean="0">
                <a:solidFill>
                  <a:srgbClr val="000000"/>
                </a:solidFill>
                <a:effectLst/>
                <a:latin typeface="Arial"/>
                <a:cs typeface="Arial"/>
                <a:sym typeface="Arial"/>
              </a:rPr>
              <a:t> des agents de la </a:t>
            </a:r>
            <a:r>
              <a:rPr lang="en-HK" sz="1100" b="0" i="0" u="none" strike="noStrike" cap="none" baseline="0" err="1" smtClean="0">
                <a:solidFill>
                  <a:srgbClr val="000000"/>
                </a:solidFill>
                <a:effectLst/>
                <a:latin typeface="Arial"/>
                <a:cs typeface="Arial"/>
                <a:sym typeface="Arial"/>
              </a:rPr>
              <a:t>sant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publique</a:t>
            </a:r>
            <a:endParaRPr lang="en-HK" sz="1100" b="0" i="0" u="none" strike="noStrike" cap="none" baseline="0" smtClean="0">
              <a:solidFill>
                <a:srgbClr val="000000"/>
              </a:solidFill>
              <a:effectLst/>
              <a:latin typeface="Arial"/>
              <a:cs typeface="Arial"/>
              <a:sym typeface="Arial"/>
            </a:endParaRP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lorsque</a:t>
            </a:r>
            <a:r>
              <a:rPr lang="en-HK" sz="1100" b="0" i="0" u="none" strike="noStrike" cap="none" baseline="0" smtClean="0">
                <a:solidFill>
                  <a:srgbClr val="000000"/>
                </a:solidFill>
                <a:effectLst/>
                <a:latin typeface="Arial"/>
                <a:cs typeface="Arial"/>
                <a:sym typeface="Arial"/>
              </a:rPr>
              <a:t> des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essentielles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manquantes</a:t>
            </a:r>
            <a:r>
              <a:rPr lang="en-HK" sz="1100" b="0" i="0" u="none" strike="noStrike" cap="none" baseline="0" smtClean="0">
                <a:solidFill>
                  <a:srgbClr val="000000"/>
                </a:solidFill>
                <a:effectLst/>
                <a:latin typeface="Arial"/>
                <a:cs typeface="Arial"/>
                <a:sym typeface="Arial"/>
              </a:rPr>
              <a:t> (code, nom de </a:t>
            </a:r>
            <a:r>
              <a:rPr lang="en-HK" sz="1100" b="0" i="0" u="none" strike="noStrike" cap="none" baseline="0" err="1" smtClean="0">
                <a:solidFill>
                  <a:srgbClr val="000000"/>
                </a:solidFill>
                <a:effectLst/>
                <a:latin typeface="Arial"/>
                <a:cs typeface="Arial"/>
                <a:sym typeface="Arial"/>
              </a:rPr>
              <a:t>produit</a:t>
            </a:r>
            <a:r>
              <a:rPr lang="en-HK" sz="1100" b="0" i="0" u="none" strike="noStrike" cap="none" baseline="0" smtClean="0">
                <a:solidFill>
                  <a:srgbClr val="000000"/>
                </a:solidFill>
                <a:effectLst/>
                <a:latin typeface="Arial"/>
                <a:cs typeface="Arial"/>
                <a:sym typeface="Arial"/>
              </a:rPr>
              <a:t>, date de creation,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Retrait</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donn</a:t>
            </a:r>
            <a:r>
              <a:rPr lang="fr-FR" sz="1100" b="0" i="0" u="none" strike="noStrike" cap="none" baseline="0" err="1" smtClean="0">
                <a:solidFill>
                  <a:srgbClr val="000000"/>
                </a:solidFill>
                <a:effectLst/>
                <a:latin typeface="Arial"/>
                <a:cs typeface="Arial"/>
                <a:sym typeface="Arial"/>
              </a:rPr>
              <a:t>ées</a:t>
            </a:r>
            <a:r>
              <a:rPr lang="fr-FR" sz="1100" b="0" i="0" u="none" strike="noStrike" cap="none" baseline="0" smtClean="0">
                <a:solidFill>
                  <a:srgbClr val="000000"/>
                </a:solidFill>
                <a:effectLst/>
                <a:latin typeface="Arial"/>
                <a:cs typeface="Arial"/>
                <a:sym typeface="Arial"/>
              </a:rPr>
              <a:t> </a:t>
            </a:r>
            <a:r>
              <a:rPr lang="en-HK" sz="1100" b="0" i="0" u="none" strike="noStrike" cap="none" baseline="0" smtClean="0">
                <a:solidFill>
                  <a:srgbClr val="000000"/>
                </a:solidFill>
                <a:effectLst/>
                <a:latin typeface="Arial"/>
                <a:cs typeface="Arial"/>
                <a:sym typeface="Arial"/>
              </a:rPr>
              <a:t>ab</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rrantes</a:t>
            </a:r>
            <a:r>
              <a:rPr lang="en-HK" sz="1100" b="0" i="0" u="none" strike="noStrike" cap="none" baseline="0" smtClean="0">
                <a:solidFill>
                  <a:srgbClr val="000000"/>
                </a:solidFill>
                <a:effectLst/>
                <a:latin typeface="Arial"/>
                <a:cs typeface="Arial"/>
                <a:sym typeface="Arial"/>
              </a:rPr>
              <a:t> :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de nutriments &lt; 0 et &gt;100 g,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3700J (37 x 100g)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d’energie</a:t>
            </a:r>
            <a:r>
              <a:rPr lang="en-HK" sz="1100" b="0" i="0" u="none" strike="noStrike" cap="none" baseline="0" smtClean="0">
                <a:solidFill>
                  <a:srgbClr val="000000"/>
                </a:solidFill>
                <a:effectLst/>
                <a:latin typeface="Arial"/>
                <a:cs typeface="Arial"/>
                <a:sym typeface="Arial"/>
              </a:rPr>
              <a:t> pour 100g &gt; 900kcal (9 x 100g) (</a:t>
            </a:r>
            <a:r>
              <a:rPr lang="en-HK" sz="1100" b="0" i="0" u="none" strike="noStrike" cap="none" baseline="0" err="1" smtClean="0">
                <a:solidFill>
                  <a:srgbClr val="000000"/>
                </a:solidFill>
                <a:effectLst/>
                <a:latin typeface="Arial"/>
                <a:cs typeface="Arial"/>
                <a:sym typeface="Arial"/>
              </a:rPr>
              <a:t>correspondant</a:t>
            </a:r>
            <a:r>
              <a:rPr lang="en-HK"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à</a:t>
            </a:r>
            <a:r>
              <a:rPr lang="en-HK" sz="1100" b="0" i="0" u="none" strike="noStrike" cap="none" baseline="0" smtClean="0">
                <a:solidFill>
                  <a:srgbClr val="000000"/>
                </a:solidFill>
                <a:effectLst/>
                <a:latin typeface="Arial"/>
                <a:cs typeface="Arial"/>
                <a:sym typeface="Arial"/>
              </a:rPr>
              <a:t> la consummation </a:t>
            </a:r>
            <a:r>
              <a:rPr lang="en-HK" sz="1100" b="0" i="0" u="none" strike="noStrike" cap="none" baseline="0" err="1" smtClean="0">
                <a:solidFill>
                  <a:srgbClr val="000000"/>
                </a:solidFill>
                <a:effectLst/>
                <a:latin typeface="Arial"/>
                <a:cs typeface="Arial"/>
                <a:sym typeface="Arial"/>
              </a:rPr>
              <a:t>journali</a:t>
            </a:r>
            <a:r>
              <a:rPr lang="fr-FR" sz="1100" b="0" i="0" u="none" strike="noStrike" cap="none" baseline="0" smtClean="0">
                <a:solidFill>
                  <a:srgbClr val="000000"/>
                </a:solidFill>
                <a:effectLst/>
                <a:latin typeface="Arial"/>
                <a:cs typeface="Arial"/>
                <a:sym typeface="Arial"/>
              </a:rPr>
              <a:t>ère </a:t>
            </a:r>
            <a:r>
              <a:rPr lang="en-HK" sz="1100" b="0" i="0" u="none" strike="noStrike" cap="none" baseline="0" err="1" smtClean="0">
                <a:solidFill>
                  <a:srgbClr val="000000"/>
                </a:solidFill>
                <a:effectLst/>
                <a:latin typeface="Arial"/>
                <a:cs typeface="Arial"/>
                <a:sym typeface="Arial"/>
              </a:rPr>
              <a:t>d’une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personne</a:t>
            </a:r>
            <a:r>
              <a:rPr lang="en-HK" sz="1100" b="0" i="0" u="none" strike="noStrike" cap="none" baseline="0" smtClean="0">
                <a:solidFill>
                  <a:srgbClr val="000000"/>
                </a:solidFill>
                <a:effectLst/>
                <a:latin typeface="Arial"/>
                <a:cs typeface="Arial"/>
                <a:sym typeface="Arial"/>
              </a:rPr>
              <a:t> sportive.</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38213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Il n’y a cependant que 242305 notes de </a:t>
            </a:r>
            <a:r>
              <a:rPr lang="fr-FR" sz="1100" b="0" i="0" u="none" strike="noStrike" cap="none" err="1" smtClean="0">
                <a:solidFill>
                  <a:srgbClr val="000000"/>
                </a:solidFill>
                <a:effectLst/>
                <a:latin typeface="Arial"/>
                <a:cs typeface="Arial"/>
                <a:sym typeface="Arial"/>
              </a:rPr>
              <a:t>nutriscore</a:t>
            </a:r>
            <a:r>
              <a:rPr lang="fr-FR" sz="1100" b="0" i="0" u="none" strike="noStrike" cap="none" smtClean="0">
                <a:solidFill>
                  <a:srgbClr val="000000"/>
                </a:solidFill>
                <a:effectLst/>
                <a:latin typeface="Arial"/>
                <a:cs typeface="Arial"/>
                <a:sym typeface="Arial"/>
              </a:rPr>
              <a:t> dans la base de donné</a:t>
            </a:r>
            <a:r>
              <a:rPr lang="en-HK" sz="1100" b="0" i="0" u="none" strike="noStrike" cap="none" err="1" smtClean="0">
                <a:solidFill>
                  <a:srgbClr val="000000"/>
                </a:solidFill>
                <a:effectLst/>
                <a:latin typeface="Arial"/>
                <a:cs typeface="Arial"/>
                <a:sym typeface="Arial"/>
              </a:rPr>
              <a:t>es</a:t>
            </a:r>
            <a:r>
              <a:rPr lang="en-HK" sz="1100" b="0" i="0" u="none" strike="noStrike" cap="none" smtClean="0">
                <a:solidFill>
                  <a:srgbClr val="000000"/>
                </a:solidFill>
                <a:effectLst/>
                <a:latin typeface="Arial"/>
                <a:cs typeface="Arial"/>
                <a:sym typeface="Arial"/>
              </a:rPr>
              <a:t>. Nous nous </a:t>
            </a:r>
            <a:r>
              <a:rPr lang="en-HK" sz="1100" b="0" i="0" u="none" strike="noStrike" cap="none" err="1" smtClean="0">
                <a:solidFill>
                  <a:srgbClr val="000000"/>
                </a:solidFill>
                <a:effectLst/>
                <a:latin typeface="Arial"/>
                <a:cs typeface="Arial"/>
                <a:sym typeface="Arial"/>
              </a:rPr>
              <a:t>concentrerons</a:t>
            </a:r>
            <a:r>
              <a:rPr lang="en-HK" sz="1100" b="0" i="0" u="none" strike="noStrike" cap="none" smtClean="0">
                <a:solidFill>
                  <a:srgbClr val="000000"/>
                </a:solidFill>
                <a:effectLst/>
                <a:latin typeface="Arial"/>
                <a:cs typeface="Arial"/>
                <a:sym typeface="Arial"/>
              </a:rPr>
              <a:t> sur </a:t>
            </a:r>
            <a:r>
              <a:rPr lang="en-HK" sz="1100" b="0" i="0" u="none" strike="noStrike" cap="none" err="1" smtClean="0">
                <a:solidFill>
                  <a:srgbClr val="000000"/>
                </a:solidFill>
                <a:effectLst/>
                <a:latin typeface="Arial"/>
                <a:cs typeface="Arial"/>
                <a:sym typeface="Arial"/>
              </a:rPr>
              <a:t>ces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seules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lignes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dans</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l’analyse</a:t>
            </a:r>
            <a:r>
              <a:rPr lang="en-HK" sz="1100" b="0" i="0" u="none" strike="noStrike" cap="none" smtClean="0">
                <a:solidFill>
                  <a:srgbClr val="000000"/>
                </a:solidFill>
                <a:effectLst/>
                <a:latin typeface="Arial"/>
                <a:cs typeface="Arial"/>
                <a:sym typeface="Arial"/>
              </a:rPr>
              <a:t> </a:t>
            </a:r>
            <a:r>
              <a:rPr lang="en-HK" sz="1100" b="0" i="0" u="none" strike="noStrike" cap="none" err="1" smtClean="0">
                <a:solidFill>
                  <a:srgbClr val="000000"/>
                </a:solidFill>
                <a:effectLst/>
                <a:latin typeface="Arial"/>
                <a:cs typeface="Arial"/>
                <a:sym typeface="Arial"/>
              </a:rPr>
              <a:t>ainsi</a:t>
            </a:r>
            <a:r>
              <a:rPr lang="en-HK" sz="1100" b="0" i="0" u="none" strike="noStrike" cap="none" baseline="0" smtClean="0">
                <a:solidFill>
                  <a:srgbClr val="000000"/>
                </a:solidFill>
                <a:effectLst/>
                <a:latin typeface="Arial"/>
                <a:cs typeface="Arial"/>
                <a:sym typeface="Arial"/>
              </a:rPr>
              <a:t> que sur les nutriments les plus </a:t>
            </a:r>
            <a:r>
              <a:rPr lang="en-HK" sz="1100" b="0" i="0" u="none" strike="noStrike" cap="none" baseline="0" err="1" smtClean="0">
                <a:solidFill>
                  <a:srgbClr val="000000"/>
                </a:solidFill>
                <a:effectLst/>
                <a:latin typeface="Arial"/>
                <a:cs typeface="Arial"/>
                <a:sym typeface="Arial"/>
              </a:rPr>
              <a:t>repr</a:t>
            </a:r>
            <a:r>
              <a:rPr lang="fr-FR" sz="1100" b="0" i="0" u="none" strike="noStrike" cap="none" baseline="0" err="1" smtClean="0">
                <a:solidFill>
                  <a:srgbClr val="000000"/>
                </a:solidFill>
                <a:effectLst/>
                <a:latin typeface="Arial"/>
                <a:cs typeface="Arial"/>
                <a:sym typeface="Arial"/>
              </a:rPr>
              <a:t>ésentés</a:t>
            </a:r>
            <a:r>
              <a:rPr lang="en-US" sz="1100" b="0" i="0" u="none" strike="noStrike" cap="none" baseline="0" smtClean="0">
                <a:solidFill>
                  <a:srgbClr val="000000"/>
                </a:solidFill>
                <a:effectLst/>
                <a:latin typeface="Arial"/>
                <a:cs typeface="Arial"/>
                <a:sym typeface="Arial"/>
              </a:rPr>
              <a:t> </a:t>
            </a:r>
            <a:r>
              <a:rPr lang="fr-FR" sz="1100" b="0" i="0" u="none" strike="noStrike" cap="none" baseline="0" smtClean="0">
                <a:solidFill>
                  <a:srgbClr val="000000"/>
                </a:solidFill>
                <a:effectLst/>
                <a:latin typeface="Arial"/>
                <a:cs typeface="Arial"/>
                <a:sym typeface="Arial"/>
              </a:rPr>
              <a:t>et plus pertin</a:t>
            </a:r>
            <a:r>
              <a:rPr lang="en-HK" sz="1100" b="0" i="0" u="none" strike="noStrike" cap="none" baseline="0" smtClean="0">
                <a:solidFill>
                  <a:srgbClr val="000000"/>
                </a:solidFill>
                <a:effectLst/>
                <a:latin typeface="Arial"/>
                <a:cs typeface="Arial"/>
                <a:sym typeface="Arial"/>
              </a:rPr>
              <a:t>ents:</a:t>
            </a:r>
          </a:p>
          <a:p>
            <a:pPr marL="171450" lvl="0" indent="-171450" algn="l" rtl="0">
              <a:spcBef>
                <a:spcPts val="0"/>
              </a:spcBef>
              <a:spcAft>
                <a:spcPts val="0"/>
              </a:spcAft>
              <a:buFontTx/>
              <a:buChar char="-"/>
            </a:pPr>
            <a:r>
              <a:rPr lang="fr-FR" sz="1100" b="0" i="0" u="none" strike="noStrike" cap="none" err="1" smtClean="0">
                <a:solidFill>
                  <a:srgbClr val="000000"/>
                </a:solidFill>
                <a:effectLst/>
                <a:latin typeface="Arial"/>
                <a:cs typeface="Arial"/>
                <a:sym typeface="Arial"/>
              </a:rPr>
              <a:t>subset</a:t>
            </a:r>
            <a:r>
              <a:rPr lang="fr-FR" sz="1100" b="0" i="0" u="none" strike="noStrike" cap="none" smtClean="0">
                <a:solidFill>
                  <a:srgbClr val="000000"/>
                </a:solidFill>
                <a:effectLst/>
                <a:latin typeface="Arial"/>
                <a:cs typeface="Arial"/>
                <a:sym typeface="Arial"/>
              </a:rPr>
              <a:t> =["fat_100g","saturated-fat_100g", "carbohydrates_100g","sugars_100g", "fiber_100g", "proteins_100g", "salt_100g","sodium_100g","energy_100g","energy-kcal_100g","nutriscore_score","nutriscore_grade", "</a:t>
            </a:r>
            <a:r>
              <a:rPr lang="fr-FR" sz="1100" b="0" i="0" u="none" strike="noStrike" cap="none" err="1" smtClean="0">
                <a:solidFill>
                  <a:srgbClr val="000000"/>
                </a:solidFill>
                <a:effectLst/>
                <a:latin typeface="Arial"/>
                <a:cs typeface="Arial"/>
                <a:sym typeface="Arial"/>
              </a:rPr>
              <a:t>product_name</a:t>
            </a:r>
            <a:r>
              <a:rPr lang="fr-FR" sz="1100" b="0" i="0" u="none" strike="noStrike" cap="none" smtClean="0">
                <a:solidFill>
                  <a:srgbClr val="000000"/>
                </a:solidFill>
                <a:effectLst/>
                <a:latin typeface="Arial"/>
                <a:cs typeface="Arial"/>
                <a:sym typeface="Arial"/>
              </a:rPr>
              <a:t>"]</a:t>
            </a:r>
          </a:p>
          <a:p>
            <a:pPr marL="171450" lvl="0" indent="-171450" algn="l" rtl="0">
              <a:spcBef>
                <a:spcPts val="0"/>
              </a:spcBef>
              <a:spcAft>
                <a:spcPts val="0"/>
              </a:spcAft>
              <a:buFontTx/>
              <a:buChar char="-"/>
            </a:pP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6131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Les</a:t>
            </a:r>
            <a:r>
              <a:rPr lang="fr-FR" sz="1100" b="0" i="0" u="none" strike="noStrike" cap="none" baseline="0" smtClean="0">
                <a:solidFill>
                  <a:srgbClr val="000000"/>
                </a:solidFill>
                <a:effectLst/>
                <a:latin typeface="Arial"/>
                <a:cs typeface="Arial"/>
                <a:sym typeface="Arial"/>
              </a:rPr>
              <a:t> valeurs non nulles se sont </a:t>
            </a:r>
            <a:r>
              <a:rPr lang="fr-FR" sz="1100" b="0" i="0" u="none" strike="noStrike" cap="none" baseline="0" err="1" smtClean="0">
                <a:solidFill>
                  <a:srgbClr val="000000"/>
                </a:solidFill>
                <a:effectLst/>
                <a:latin typeface="Arial"/>
                <a:cs typeface="Arial"/>
                <a:sym typeface="Arial"/>
              </a:rPr>
              <a:t>grandements</a:t>
            </a:r>
            <a:r>
              <a:rPr lang="fr-FR" sz="1100" b="0" i="0" u="none" strike="noStrike" cap="none" baseline="0" smtClean="0">
                <a:solidFill>
                  <a:srgbClr val="000000"/>
                </a:solidFill>
                <a:effectLst/>
                <a:latin typeface="Arial"/>
                <a:cs typeface="Arial"/>
                <a:sym typeface="Arial"/>
              </a:rPr>
              <a:t> amé</a:t>
            </a:r>
            <a:r>
              <a:rPr lang="en-HK" sz="1100" b="0" i="0" u="none" strike="noStrike" cap="none" baseline="0" err="1" smtClean="0">
                <a:solidFill>
                  <a:srgbClr val="000000"/>
                </a:solidFill>
                <a:effectLst/>
                <a:latin typeface="Arial"/>
                <a:cs typeface="Arial"/>
                <a:sym typeface="Arial"/>
              </a:rPr>
              <a:t>lior</a:t>
            </a:r>
            <a:r>
              <a:rPr lang="fr-FR" sz="1100" b="0" i="0" u="none" strike="noStrike" cap="none" baseline="0" err="1" smtClean="0">
                <a:solidFill>
                  <a:srgbClr val="000000"/>
                </a:solidFill>
                <a:effectLst/>
                <a:latin typeface="Arial"/>
                <a:cs typeface="Arial"/>
                <a:sym typeface="Arial"/>
              </a:rPr>
              <a:t>ées</a:t>
            </a:r>
            <a:r>
              <a:rPr lang="en-HK" sz="1100" b="0" i="0" u="none" strike="noStrike" cap="none" baseline="0" smtClean="0">
                <a:solidFill>
                  <a:srgbClr val="000000"/>
                </a:solidFill>
                <a:effectLst/>
                <a:latin typeface="Arial"/>
                <a:cs typeface="Arial"/>
                <a:sym typeface="Arial"/>
              </a:rPr>
              <a:t>. Il </a:t>
            </a:r>
            <a:r>
              <a:rPr lang="en-HK" sz="1100" b="0" i="0" u="none" strike="noStrike" cap="none" baseline="0" err="1" smtClean="0">
                <a:solidFill>
                  <a:srgbClr val="000000"/>
                </a:solidFill>
                <a:effectLst/>
                <a:latin typeface="Arial"/>
                <a:cs typeface="Arial"/>
                <a:sym typeface="Arial"/>
              </a:rPr>
              <a:t>reste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toutefois</a:t>
            </a:r>
            <a:r>
              <a:rPr lang="en-HK" sz="1100" b="0" i="0" u="none" strike="noStrike" cap="none" baseline="0" smtClean="0">
                <a:solidFill>
                  <a:srgbClr val="000000"/>
                </a:solidFill>
                <a:effectLst/>
                <a:latin typeface="Arial"/>
                <a:cs typeface="Arial"/>
                <a:sym typeface="Arial"/>
              </a:rPr>
              <a:t> encore beaucoup de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tr</a:t>
            </a:r>
            <a:r>
              <a:rPr lang="fr-FR" sz="1100" b="0" i="0" u="none" strike="noStrike" cap="none" baseline="0" smtClean="0">
                <a:solidFill>
                  <a:srgbClr val="000000"/>
                </a:solidFill>
                <a:effectLst/>
                <a:latin typeface="Arial"/>
                <a:cs typeface="Arial"/>
                <a:sym typeface="Arial"/>
              </a:rPr>
              <a:t>ès difficiles à interpoler ou corriger.</a:t>
            </a:r>
          </a:p>
          <a:p>
            <a:pPr marL="171450" lvl="0" indent="-171450" algn="l" rtl="0">
              <a:spcBef>
                <a:spcPts val="0"/>
              </a:spcBef>
              <a:spcAft>
                <a:spcPts val="0"/>
              </a:spcAft>
              <a:buFontTx/>
              <a:buChar char="-"/>
            </a:pPr>
            <a:r>
              <a:rPr lang="fr-FR" sz="1100" b="0" i="0" u="none" strike="noStrike" cap="none" baseline="0" smtClean="0">
                <a:solidFill>
                  <a:srgbClr val="000000"/>
                </a:solidFill>
                <a:effectLst/>
                <a:latin typeface="Arial"/>
                <a:cs typeface="Arial"/>
                <a:sym typeface="Arial"/>
              </a:rPr>
              <a:t>On verra plus tard dans l’analyse que les grandeurs des fibres sont né</a:t>
            </a:r>
            <a:r>
              <a:rPr lang="en-HK" sz="1100" b="0" i="0" u="none" strike="noStrike" cap="none" baseline="0" err="1" smtClean="0">
                <a:solidFill>
                  <a:srgbClr val="000000"/>
                </a:solidFill>
                <a:effectLst/>
                <a:latin typeface="Arial"/>
                <a:cs typeface="Arial"/>
                <a:sym typeface="Arial"/>
              </a:rPr>
              <a:t>gligeables</a:t>
            </a:r>
            <a:r>
              <a:rPr lang="en-HK" sz="1100" b="0" i="0" u="none" strike="noStrike" cap="none" baseline="0" smtClean="0">
                <a:solidFill>
                  <a:srgbClr val="000000"/>
                </a:solidFill>
                <a:effectLst/>
                <a:latin typeface="Arial"/>
                <a:cs typeface="Arial"/>
                <a:sym typeface="Arial"/>
              </a:rPr>
              <a:t> pour des </a:t>
            </a:r>
            <a:r>
              <a:rPr lang="en-HK" sz="1100" b="0" i="0" u="none" strike="noStrike" cap="none" baseline="0" err="1" smtClean="0">
                <a:solidFill>
                  <a:srgbClr val="000000"/>
                </a:solidFill>
                <a:effectLst/>
                <a:latin typeface="Arial"/>
                <a:cs typeface="Arial"/>
                <a:sym typeface="Arial"/>
              </a:rPr>
              <a:t>produits</a:t>
            </a:r>
            <a:r>
              <a:rPr lang="en-HK" sz="1100" b="0" i="0" u="none" strike="noStrike" cap="none" baseline="0" smtClean="0">
                <a:solidFill>
                  <a:srgbClr val="000000"/>
                </a:solidFill>
                <a:effectLst/>
                <a:latin typeface="Arial"/>
                <a:cs typeface="Arial"/>
                <a:sym typeface="Arial"/>
              </a:rPr>
              <a:t> de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D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E et les </a:t>
            </a:r>
            <a:r>
              <a:rPr lang="en-HK" sz="1100" b="0" i="0" u="none" strike="noStrike" cap="none" baseline="0" err="1" smtClean="0">
                <a:solidFill>
                  <a:srgbClr val="000000"/>
                </a:solidFill>
                <a:effectLst/>
                <a:latin typeface="Arial"/>
                <a:cs typeface="Arial"/>
                <a:sym typeface="Arial"/>
              </a:rPr>
              <a:t>NaN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seront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remplac</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 par des z</a:t>
            </a:r>
            <a:r>
              <a:rPr lang="fr-FR" sz="1100" b="0" i="0" u="none" strike="noStrike" cap="none" baseline="0" smtClean="0">
                <a:solidFill>
                  <a:srgbClr val="000000"/>
                </a:solidFill>
                <a:effectLst/>
                <a:latin typeface="Arial"/>
                <a:cs typeface="Arial"/>
                <a:sym typeface="Arial"/>
              </a:rPr>
              <a:t>é</a:t>
            </a:r>
            <a:r>
              <a:rPr lang="en-HK" sz="1100" b="0" i="0" u="none" strike="noStrike" cap="none" baseline="0" err="1" smtClean="0">
                <a:solidFill>
                  <a:srgbClr val="000000"/>
                </a:solidFill>
                <a:effectLst/>
                <a:latin typeface="Arial"/>
                <a:cs typeface="Arial"/>
                <a:sym typeface="Arial"/>
              </a:rPr>
              <a:t>ros</a:t>
            </a:r>
            <a:r>
              <a:rPr lang="en-HK" sz="1100" b="0" i="0" u="none" strike="noStrike" cap="none" baseline="0" smtClean="0">
                <a:solidFill>
                  <a:srgbClr val="000000"/>
                </a:solidFill>
                <a:effectLst/>
                <a:latin typeface="Arial"/>
                <a:cs typeface="Arial"/>
                <a:sym typeface="Arial"/>
              </a:rPr>
              <a:t>. </a:t>
            </a:r>
          </a:p>
          <a:p>
            <a:pPr marL="171450" lvl="0" indent="-171450" algn="l" rtl="0">
              <a:spcBef>
                <a:spcPts val="0"/>
              </a:spcBef>
              <a:spcAft>
                <a:spcPts val="0"/>
              </a:spcAft>
              <a:buFontTx/>
              <a:buChar char="-"/>
            </a:pPr>
            <a:r>
              <a:rPr lang="en-HK" sz="1100" b="0" i="0" u="none" strike="noStrike" cap="none" baseline="0" err="1" smtClean="0">
                <a:solidFill>
                  <a:srgbClr val="000000"/>
                </a:solidFill>
                <a:effectLst/>
                <a:latin typeface="Arial"/>
                <a:cs typeface="Arial"/>
                <a:sym typeface="Arial"/>
              </a:rPr>
              <a:t>Enfin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une</a:t>
            </a:r>
            <a:r>
              <a:rPr lang="en-HK" sz="1100" b="0" i="0" u="none" strike="noStrike" cap="none" baseline="0" smtClean="0">
                <a:solidFill>
                  <a:srgbClr val="000000"/>
                </a:solidFill>
                <a:effectLst/>
                <a:latin typeface="Arial"/>
                <a:cs typeface="Arial"/>
                <a:sym typeface="Arial"/>
              </a:rPr>
              <a:t> interpolations par KNN (plus </a:t>
            </a:r>
            <a:r>
              <a:rPr lang="en-HK" sz="1100" b="0" i="0" u="none" strike="noStrike" cap="none" baseline="0" err="1" smtClean="0">
                <a:solidFill>
                  <a:srgbClr val="000000"/>
                </a:solidFill>
                <a:effectLst/>
                <a:latin typeface="Arial"/>
                <a:cs typeface="Arial"/>
                <a:sym typeface="Arial"/>
              </a:rPr>
              <a:t>proches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voisins</a:t>
            </a:r>
            <a:r>
              <a:rPr lang="en-HK" sz="1100" b="0" i="0" u="none" strike="noStrike" cap="none" baseline="0" smtClean="0">
                <a:solidFill>
                  <a:srgbClr val="000000"/>
                </a:solidFill>
                <a:effectLst/>
                <a:latin typeface="Arial"/>
                <a:cs typeface="Arial"/>
                <a:sym typeface="Arial"/>
              </a:rPr>
              <a:t> K=5 </a:t>
            </a:r>
            <a:r>
              <a:rPr lang="en-HK" sz="1100" b="0" i="0" u="none" strike="noStrike" cap="none" baseline="0" err="1" smtClean="0">
                <a:solidFill>
                  <a:srgbClr val="000000"/>
                </a:solidFill>
                <a:effectLst/>
                <a:latin typeface="Arial"/>
                <a:cs typeface="Arial"/>
                <a:sym typeface="Arial"/>
              </a:rPr>
              <a:t>est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appliqu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sur un sous ensemble de 7 </a:t>
            </a:r>
            <a:r>
              <a:rPr lang="en-HK" sz="1100" b="0" i="0" u="none" strike="noStrike" cap="none" baseline="0" err="1" smtClean="0">
                <a:solidFill>
                  <a:srgbClr val="000000"/>
                </a:solidFill>
                <a:effectLst/>
                <a:latin typeface="Arial"/>
                <a:cs typeface="Arial"/>
                <a:sym typeface="Arial"/>
              </a:rPr>
              <a:t>colonnes</a:t>
            </a:r>
            <a:r>
              <a:rPr lang="en-HK" sz="1100" b="0" i="0" u="none" strike="noStrike" cap="none" baseline="0" smtClean="0">
                <a:solidFill>
                  <a:srgbClr val="000000"/>
                </a:solidFill>
                <a:effectLst/>
                <a:latin typeface="Arial"/>
                <a:cs typeface="Arial"/>
                <a:sym typeface="Arial"/>
              </a:rPr>
              <a:t> et 200000 </a:t>
            </a:r>
            <a:r>
              <a:rPr lang="en-HK" sz="1100" b="0" i="0" u="none" strike="noStrike" cap="none" baseline="0" err="1" smtClean="0">
                <a:solidFill>
                  <a:srgbClr val="000000"/>
                </a:solidFill>
                <a:effectLst/>
                <a:latin typeface="Arial"/>
                <a:cs typeface="Arial"/>
                <a:sym typeface="Arial"/>
              </a:rPr>
              <a:t>lignes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homog</a:t>
            </a:r>
            <a:r>
              <a:rPr lang="fr-FR" sz="1100" b="0" i="0" u="none" strike="noStrike" cap="none" baseline="0" err="1" smtClean="0">
                <a:solidFill>
                  <a:srgbClr val="000000"/>
                </a:solidFill>
                <a:effectLst/>
                <a:latin typeface="Arial"/>
                <a:cs typeface="Arial"/>
                <a:sym typeface="Arial"/>
              </a:rPr>
              <a:t>èn</a:t>
            </a:r>
            <a:r>
              <a:rPr lang="en-HK" sz="1100" b="0" i="0" u="none" strike="noStrike" cap="none" baseline="0" err="1" smtClean="0">
                <a:solidFill>
                  <a:srgbClr val="000000"/>
                </a:solidFill>
                <a:effectLst/>
                <a:latin typeface="Arial"/>
                <a:cs typeface="Arial"/>
                <a:sym typeface="Arial"/>
              </a:rPr>
              <a:t>es</a:t>
            </a:r>
            <a:r>
              <a:rPr lang="en-HK" sz="1100" b="0" i="0" u="none" strike="noStrike" cap="none" baseline="0" smtClean="0">
                <a:solidFill>
                  <a:srgbClr val="000000"/>
                </a:solidFill>
                <a:effectLst/>
                <a:latin typeface="Arial"/>
                <a:cs typeface="Arial"/>
                <a:sym typeface="Arial"/>
              </a:rPr>
              <a:t> : fat_100g, sugars_100g, fiber_100g, proteins_100g, energy_100g (Joules)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valeurs</a:t>
            </a:r>
            <a:r>
              <a:rPr lang="en-HK" sz="1100" b="0" i="0" u="none" strike="noStrike" cap="none" baseline="0" smtClean="0">
                <a:solidFill>
                  <a:srgbClr val="000000"/>
                </a:solidFill>
                <a:effectLst/>
                <a:latin typeface="Arial"/>
                <a:cs typeface="Arial"/>
                <a:sym typeface="Arial"/>
              </a:rPr>
              <a:t> float), </a:t>
            </a:r>
            <a:r>
              <a:rPr lang="en-HK" sz="1100" b="0" i="0" u="none" strike="noStrike" cap="none" baseline="0" err="1" smtClean="0">
                <a:solidFill>
                  <a:srgbClr val="000000"/>
                </a:solidFill>
                <a:effectLst/>
                <a:latin typeface="Arial"/>
                <a:cs typeface="Arial"/>
                <a:sym typeface="Arial"/>
              </a:rPr>
              <a:t>nutriscore</a:t>
            </a:r>
            <a:r>
              <a:rPr lang="en-HK" sz="1100" b="0" i="0" u="none" strike="noStrike" cap="none" baseline="0" smtClean="0">
                <a:solidFill>
                  <a:srgbClr val="000000"/>
                </a:solidFill>
                <a:effectLst/>
                <a:latin typeface="Arial"/>
                <a:cs typeface="Arial"/>
                <a:sym typeface="Arial"/>
              </a:rPr>
              <a:t> (note entre A et E)</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380755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err="1" smtClean="0"/>
              <a:t>Dans</a:t>
            </a:r>
            <a:r>
              <a:rPr lang="en-HK" baseline="0" smtClean="0"/>
              <a:t> </a:t>
            </a:r>
            <a:r>
              <a:rPr lang="en-HK" baseline="0" err="1" smtClean="0"/>
              <a:t>projet</a:t>
            </a:r>
            <a:r>
              <a:rPr lang="en-HK" baseline="0" smtClean="0"/>
              <a:t>, un lien</a:t>
            </a:r>
            <a:endParaRPr/>
          </a:p>
        </p:txBody>
      </p:sp>
    </p:spTree>
    <p:extLst>
      <p:ext uri="{BB962C8B-B14F-4D97-AF65-F5344CB8AC3E}">
        <p14:creationId xmlns:p14="http://schemas.microsoft.com/office/powerpoint/2010/main" val="379178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sz="1100" b="0" i="0" u="none" strike="noStrike" cap="none" smtClean="0">
                <a:solidFill>
                  <a:srgbClr val="000000"/>
                </a:solidFill>
                <a:effectLst/>
                <a:latin typeface="Arial"/>
                <a:cs typeface="Arial"/>
                <a:sym typeface="Arial"/>
              </a:rPr>
              <a:t>La</a:t>
            </a:r>
            <a:r>
              <a:rPr lang="fr-FR" sz="1100" b="0" i="0" u="none" strike="noStrike" cap="none" baseline="0" smtClean="0">
                <a:solidFill>
                  <a:srgbClr val="000000"/>
                </a:solidFill>
                <a:effectLst/>
                <a:latin typeface="Arial"/>
                <a:cs typeface="Arial"/>
                <a:sym typeface="Arial"/>
              </a:rPr>
              <a:t> distribution des </a:t>
            </a:r>
            <a:r>
              <a:rPr lang="fr-FR" sz="1100" b="0" i="0" u="none" strike="noStrike" cap="none" baseline="0" err="1" smtClean="0">
                <a:solidFill>
                  <a:srgbClr val="000000"/>
                </a:solidFill>
                <a:effectLst/>
                <a:latin typeface="Arial"/>
                <a:cs typeface="Arial"/>
                <a:sym typeface="Arial"/>
              </a:rPr>
              <a:t>nutriscores</a:t>
            </a:r>
            <a:r>
              <a:rPr lang="fr-FR" sz="1100" b="0" i="0" u="none" strike="noStrike" cap="none" baseline="0" smtClean="0">
                <a:solidFill>
                  <a:srgbClr val="000000"/>
                </a:solidFill>
                <a:effectLst/>
                <a:latin typeface="Arial"/>
                <a:cs typeface="Arial"/>
                <a:sym typeface="Arial"/>
              </a:rPr>
              <a:t> pour l’ensemble des produits n’est pas uniforme. On voit que les produits de </a:t>
            </a:r>
            <a:r>
              <a:rPr lang="fr-FR" sz="1100" b="0" i="0" u="none" strike="noStrike" cap="none" baseline="0" err="1" smtClean="0">
                <a:solidFill>
                  <a:srgbClr val="000000"/>
                </a:solidFill>
                <a:effectLst/>
                <a:latin typeface="Arial"/>
                <a:cs typeface="Arial"/>
                <a:sym typeface="Arial"/>
              </a:rPr>
              <a:t>nutriscore</a:t>
            </a:r>
            <a:r>
              <a:rPr lang="fr-FR" sz="1100" b="0" i="0" u="none" strike="noStrike" cap="none" baseline="0" smtClean="0">
                <a:solidFill>
                  <a:srgbClr val="000000"/>
                </a:solidFill>
                <a:effectLst/>
                <a:latin typeface="Arial"/>
                <a:cs typeface="Arial"/>
                <a:sym typeface="Arial"/>
              </a:rPr>
              <a:t> C, D, E y sont </a:t>
            </a:r>
            <a:r>
              <a:rPr lang="fr-FR" sz="1100" b="0" i="0" u="none" strike="noStrike" cap="none" baseline="0" err="1" smtClean="0">
                <a:solidFill>
                  <a:srgbClr val="000000"/>
                </a:solidFill>
                <a:effectLst/>
                <a:latin typeface="Arial"/>
                <a:cs typeface="Arial"/>
                <a:sym typeface="Arial"/>
              </a:rPr>
              <a:t>sur-représentés</a:t>
            </a:r>
            <a:r>
              <a:rPr lang="en-HK" sz="1100" b="0" i="0" u="none" strike="noStrike" cap="none" baseline="0" smtClean="0">
                <a:solidFill>
                  <a:srgbClr val="000000"/>
                </a:solidFill>
                <a:effectLst/>
                <a:latin typeface="Arial"/>
                <a:cs typeface="Arial"/>
                <a:sym typeface="Arial"/>
              </a:rPr>
              <a:t>. (les </a:t>
            </a:r>
            <a:r>
              <a:rPr lang="en-HK" sz="1100" b="0" i="0" u="none" strike="noStrike" cap="none" baseline="0" err="1" smtClean="0">
                <a:solidFill>
                  <a:srgbClr val="000000"/>
                </a:solidFill>
                <a:effectLst/>
                <a:latin typeface="Arial"/>
                <a:cs typeface="Arial"/>
                <a:sym typeface="Arial"/>
              </a:rPr>
              <a:t>donnees</a:t>
            </a:r>
            <a:r>
              <a:rPr lang="en-HK" sz="1100" b="0" i="0" u="none" strike="noStrike" cap="none" baseline="0" smtClean="0">
                <a:solidFill>
                  <a:srgbClr val="000000"/>
                </a:solidFill>
                <a:effectLst/>
                <a:latin typeface="Arial"/>
                <a:cs typeface="Arial"/>
                <a:sym typeface="Arial"/>
              </a:rPr>
              <a:t> fibres_100g et </a:t>
            </a:r>
            <a:r>
              <a:rPr lang="en-HK" sz="1100" b="0" i="0" u="none" strike="noStrike" cap="none" baseline="0" err="1" smtClean="0">
                <a:solidFill>
                  <a:srgbClr val="000000"/>
                </a:solidFill>
                <a:effectLst/>
                <a:latin typeface="Arial"/>
                <a:cs typeface="Arial"/>
                <a:sym typeface="Arial"/>
              </a:rPr>
              <a:t>proteines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sont</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moins</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fiables</a:t>
            </a:r>
            <a:r>
              <a:rPr lang="en-HK" sz="1100" b="0" i="0" u="none" strike="noStrike" cap="none" baseline="0" smtClean="0">
                <a:solidFill>
                  <a:srgbClr val="000000"/>
                </a:solidFill>
                <a:effectLst/>
                <a:latin typeface="Arial"/>
                <a:cs typeface="Arial"/>
                <a:sym typeface="Arial"/>
              </a:rPr>
              <a:t> que fat, sugar </a:t>
            </a:r>
            <a:r>
              <a:rPr lang="en-HK" sz="1100" b="0" i="0" u="none" strike="noStrike" cap="none" baseline="0" err="1" smtClean="0">
                <a:solidFill>
                  <a:srgbClr val="000000"/>
                </a:solidFill>
                <a:effectLst/>
                <a:latin typeface="Arial"/>
                <a:cs typeface="Arial"/>
                <a:sym typeface="Arial"/>
              </a:rPr>
              <a:t>ou</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energie</a:t>
            </a:r>
            <a:r>
              <a:rPr lang="en-HK" sz="1100" b="0" i="0" u="none" strike="noStrike" cap="none" baseline="0" smtClean="0">
                <a:solidFill>
                  <a:srgbClr val="000000"/>
                </a:solidFill>
                <a:effectLst/>
                <a:latin typeface="Arial"/>
                <a:cs typeface="Arial"/>
                <a:sym typeface="Arial"/>
              </a:rPr>
              <a:t>)</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On </a:t>
            </a:r>
            <a:r>
              <a:rPr lang="en-HK" sz="1100" b="0" i="0" u="none" strike="noStrike" cap="none" baseline="0" err="1" smtClean="0">
                <a:solidFill>
                  <a:srgbClr val="000000"/>
                </a:solidFill>
                <a:effectLst/>
                <a:latin typeface="Arial"/>
                <a:cs typeface="Arial"/>
                <a:sym typeface="Arial"/>
              </a:rPr>
              <a:t>peut</a:t>
            </a:r>
            <a:r>
              <a:rPr lang="en-HK" sz="1100" b="0" i="0" u="none" strike="noStrike" cap="none" baseline="0" smtClean="0">
                <a:solidFill>
                  <a:srgbClr val="000000"/>
                </a:solidFill>
                <a:effectLst/>
                <a:latin typeface="Arial"/>
                <a:cs typeface="Arial"/>
                <a:sym typeface="Arial"/>
              </a:rPr>
              <a:t> re-</a:t>
            </a:r>
            <a:r>
              <a:rPr lang="en-HK" sz="1100" b="0" i="0" u="none" strike="noStrike" cap="none" baseline="0" err="1" smtClean="0">
                <a:solidFill>
                  <a:srgbClr val="000000"/>
                </a:solidFill>
                <a:effectLst/>
                <a:latin typeface="Arial"/>
                <a:cs typeface="Arial"/>
                <a:sym typeface="Arial"/>
              </a:rPr>
              <a:t>echantilloner</a:t>
            </a:r>
            <a:r>
              <a:rPr lang="en-HK" sz="1100" b="0" i="0" u="none" strike="noStrike" cap="none" baseline="0" smtClean="0">
                <a:solidFill>
                  <a:srgbClr val="000000"/>
                </a:solidFill>
                <a:effectLst/>
                <a:latin typeface="Arial"/>
                <a:cs typeface="Arial"/>
                <a:sym typeface="Arial"/>
              </a:rPr>
              <a:t> la base </a:t>
            </a:r>
            <a:r>
              <a:rPr lang="en-HK" sz="1100" b="0" i="0" u="none" strike="noStrike" cap="none" baseline="0" err="1" smtClean="0">
                <a:solidFill>
                  <a:srgbClr val="000000"/>
                </a:solidFill>
                <a:effectLst/>
                <a:latin typeface="Arial"/>
                <a:cs typeface="Arial"/>
                <a:sym typeface="Arial"/>
              </a:rPr>
              <a:t>en</a:t>
            </a:r>
            <a:r>
              <a:rPr lang="en-HK" sz="1100" b="0" i="0" u="none" strike="noStrike" cap="none" baseline="0" smtClean="0">
                <a:solidFill>
                  <a:srgbClr val="000000"/>
                </a:solidFill>
                <a:effectLst/>
                <a:latin typeface="Arial"/>
                <a:cs typeface="Arial"/>
                <a:sym typeface="Arial"/>
              </a:rPr>
              <a:t> </a:t>
            </a:r>
            <a:r>
              <a:rPr lang="en-HK" sz="1100" b="0" i="0" u="none" strike="noStrike" cap="none" baseline="0" err="1" smtClean="0">
                <a:solidFill>
                  <a:srgbClr val="000000"/>
                </a:solidFill>
                <a:effectLst/>
                <a:latin typeface="Arial"/>
                <a:cs typeface="Arial"/>
                <a:sym typeface="Arial"/>
              </a:rPr>
              <a:t>uniformisant</a:t>
            </a:r>
            <a:r>
              <a:rPr lang="en-HK" sz="1100" b="0" i="0" u="none" strike="noStrike" cap="none" baseline="0" smtClean="0">
                <a:solidFill>
                  <a:srgbClr val="000000"/>
                </a:solidFill>
                <a:effectLst/>
                <a:latin typeface="Arial"/>
                <a:cs typeface="Arial"/>
                <a:sym typeface="Arial"/>
              </a:rPr>
              <a:t> la distribution</a:t>
            </a:r>
            <a:endParaRPr lang="fr-FR" sz="1100" b="0" i="0" u="none" strike="noStrike" cap="none"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1818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320788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sz="1100" b="0" i="0" u="none" strike="noStrike" cap="none" smtClean="0">
                <a:solidFill>
                  <a:srgbClr val="000000"/>
                </a:solidFill>
                <a:effectLst/>
                <a:latin typeface="Arial"/>
                <a:cs typeface="Arial"/>
                <a:sym typeface="Arial"/>
              </a:rPr>
              <a:t>Nous avons crois</a:t>
            </a:r>
            <a:r>
              <a:rPr lang="fr-FR" sz="1100" b="0" i="0" u="none" strike="noStrike" cap="none" smtClean="0">
                <a:solidFill>
                  <a:srgbClr val="000000"/>
                </a:solidFill>
                <a:effectLst/>
                <a:latin typeface="Arial"/>
                <a:cs typeface="Arial"/>
                <a:sym typeface="Arial"/>
              </a:rPr>
              <a:t>és l</a:t>
            </a:r>
            <a:r>
              <a:rPr lang="en-HK" sz="1100" b="0" i="0" u="none" strike="noStrike" cap="none" smtClean="0">
                <a:solidFill>
                  <a:srgbClr val="000000"/>
                </a:solidFill>
                <a:effectLst/>
                <a:latin typeface="Arial"/>
                <a:cs typeface="Arial"/>
                <a:sym typeface="Arial"/>
              </a:rPr>
              <a:t>’ensembles des donn</a:t>
            </a:r>
            <a:r>
              <a:rPr lang="fr-FR" sz="1100" b="0" i="0" u="none" strike="noStrike" cap="none" smtClean="0">
                <a:solidFill>
                  <a:srgbClr val="000000"/>
                </a:solidFill>
                <a:effectLst/>
                <a:latin typeface="Arial"/>
                <a:cs typeface="Arial"/>
                <a:sym typeface="Arial"/>
              </a:rPr>
              <a:t>é</a:t>
            </a:r>
            <a:r>
              <a:rPr lang="en-HK" sz="1100" b="0" i="0" u="none" strike="noStrike" cap="none" smtClean="0">
                <a:solidFill>
                  <a:srgbClr val="000000"/>
                </a:solidFill>
                <a:effectLst/>
                <a:latin typeface="Arial"/>
                <a:cs typeface="Arial"/>
                <a:sym typeface="Arial"/>
              </a:rPr>
              <a:t>es de nutriments</a:t>
            </a:r>
            <a:r>
              <a:rPr lang="en-HK" sz="1100" b="0" i="0" u="none" strike="noStrike" cap="none" baseline="0" smtClean="0">
                <a:solidFill>
                  <a:srgbClr val="000000"/>
                </a:solidFill>
                <a:effectLst/>
                <a:latin typeface="Arial"/>
                <a:cs typeface="Arial"/>
                <a:sym typeface="Arial"/>
              </a:rPr>
              <a:t>, energie et nutriscore deux a deux.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Pour alleger les calculs on a pris un echantillon de 15000 produits (qui represente bien la base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 test qui a ete effectu</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 egalement avec 200000 produits mais qui a tendance a masque la lisibilite des resultats. </a:t>
            </a:r>
          </a:p>
          <a:p>
            <a:pPr marL="171450" lvl="0"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Hypotheses: </a:t>
            </a:r>
          </a:p>
          <a:p>
            <a:pPr marL="171450" lvl="0" indent="-171450" algn="l" rtl="0">
              <a:spcBef>
                <a:spcPts val="0"/>
              </a:spcBef>
              <a:spcAft>
                <a:spcPts val="0"/>
              </a:spcAft>
            </a:pPr>
            <a:r>
              <a:rPr lang="en-HK" sz="1100" b="0" i="0" u="none" strike="noStrike" cap="none" baseline="0" smtClean="0">
                <a:solidFill>
                  <a:srgbClr val="000000"/>
                </a:solidFill>
                <a:effectLst/>
                <a:latin typeface="Arial"/>
                <a:cs typeface="Arial"/>
                <a:sym typeface="Arial"/>
              </a:rPr>
              <a:t>     D</a:t>
            </a:r>
            <a:r>
              <a:rPr lang="fr-FR" sz="1100" b="0" i="0" u="none" strike="noStrike" cap="none" baseline="0" smtClean="0">
                <a:solidFill>
                  <a:srgbClr val="000000"/>
                </a:solidFill>
                <a:effectLst/>
                <a:latin typeface="Arial"/>
                <a:cs typeface="Arial"/>
                <a:sym typeface="Arial"/>
              </a:rPr>
              <a:t>’apres les observations on confirme que l’energie en Joules et parfaitement lineaire avec l’energie en Kcal (1 cal = 4.18KJ ). Ce constat montre egalement la proprete des donnees, il y a tres peu d’outliers en dehors de la droite</a:t>
            </a:r>
          </a:p>
          <a:p>
            <a:r>
              <a:rPr lang="fr-FR" sz="1100" b="0" i="0" u="none" strike="noStrike" cap="none" smtClean="0">
                <a:solidFill>
                  <a:srgbClr val="000000"/>
                </a:solidFill>
                <a:effectLst/>
                <a:latin typeface="Arial"/>
                <a:ea typeface="Arial"/>
                <a:cs typeface="Arial"/>
                <a:sym typeface="Arial"/>
              </a:rPr>
              <a:t>on voir une relation parfaitement linéaire entre salt_100g et sodium_100g, elles auraient pu d'ailleurs etre regroupées. Il y a aussi ici très peu de données aberrantes la droite est parfaitement linéaire.</a:t>
            </a:r>
          </a:p>
          <a:p>
            <a:r>
              <a:rPr lang="fr-FR" sz="1100" b="0" i="0" u="none" strike="noStrike" cap="none" smtClean="0">
                <a:solidFill>
                  <a:srgbClr val="000000"/>
                </a:solidFill>
                <a:effectLst/>
                <a:latin typeface="Arial"/>
                <a:ea typeface="Arial"/>
                <a:cs typeface="Arial"/>
                <a:sym typeface="Arial"/>
              </a:rPr>
              <a:t>On voit une forte relation entre sugar_100g et carbiohydrates_100g moyennant tout de même un peu de bruit sur la relation. Les sucres sont une sous parties des carbohydrates, c'est pourquoi la relation linéaire n'est pas parfaite. Les regrouper pourraient faire perdre de l'information d'interprétation.</a:t>
            </a:r>
          </a:p>
          <a:p>
            <a:r>
              <a:rPr lang="fr-FR" sz="1100" b="0" i="0" u="none" strike="noStrike" cap="none" smtClean="0">
                <a:solidFill>
                  <a:srgbClr val="000000"/>
                </a:solidFill>
                <a:effectLst/>
                <a:latin typeface="Arial"/>
                <a:ea typeface="Arial"/>
                <a:cs typeface="Arial"/>
                <a:sym typeface="Arial"/>
              </a:rPr>
              <a:t>on voit une forte relation entre les fat_100g et l'énergie, la relation est relativement forte également entre carbohydrates_100g, sugars_100g et l'energie. Ce qui correspond parfaitement à la réalité. Comme prévu: fiber_100g ont apport plus modéré sur l'energie.</a:t>
            </a:r>
          </a:p>
          <a:p>
            <a:r>
              <a:rPr lang="fr-FR" sz="1100" b="0" i="0" u="none" strike="noStrike" cap="none" smtClean="0">
                <a:solidFill>
                  <a:srgbClr val="000000"/>
                </a:solidFill>
                <a:effectLst/>
                <a:latin typeface="Arial"/>
                <a:ea typeface="Arial"/>
                <a:cs typeface="Arial"/>
                <a:sym typeface="Arial"/>
              </a:rPr>
              <a:t>on voit une forte correspondance entre le nutriscore et fat_100g (plus la dose de lipide augmente, et plus le nutriscore est mauvais), on voit la même dégration du nutriscore quand les carbohydrates et sucres augmentent. Par contre les fibres semblent inversement corrélés avec la dégradation du nutriscore (plus il y a de fibres et plus le nutriscore est faible).</a:t>
            </a:r>
          </a:p>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72509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6e7e05e9_0_17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6e7e05e9_0_17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smtClean="0"/>
              <a:t>Tout d’abord, nous verrons le contexte et le but du projet qui guideront nos choix pour les prochaines étapes</a:t>
            </a:r>
          </a:p>
          <a:p>
            <a:r>
              <a:rPr lang="fr-FR" dirty="0" smtClean="0"/>
              <a:t>Avant d’entrer dans le cœur du projet, nous commencerons par découvrir le paysage du jeu de données avec lequel nous allons travailler</a:t>
            </a:r>
          </a:p>
          <a:p>
            <a:r>
              <a:rPr lang="fr-FR" dirty="0" smtClean="0"/>
              <a:t>Pour nous permettre d’adopter des choix stratégiques de nettoyages</a:t>
            </a:r>
          </a:p>
          <a:p>
            <a:r>
              <a:rPr lang="fr-FR" dirty="0" smtClean="0"/>
              <a:t>Afin de jouer avec des informations exploitables sur un tableau de bord</a:t>
            </a:r>
          </a:p>
          <a:p>
            <a:r>
              <a:rPr lang="fr-FR" dirty="0" smtClean="0"/>
              <a:t>Puis nous finirons sur les impressions et les axes d’améliorations</a:t>
            </a:r>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22818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fr-FR" sz="1100" b="0" i="0" u="none" strike="noStrike" cap="none" smtClean="0">
                <a:solidFill>
                  <a:srgbClr val="000000"/>
                </a:solidFill>
                <a:effectLst/>
                <a:latin typeface="Arial"/>
                <a:ea typeface="Arial"/>
                <a:cs typeface="Arial"/>
                <a:sym typeface="Arial"/>
              </a:rPr>
              <a:t>Aux vues des boites à moustaches ci-dessus, on voit bien que pour le nutriscore d et e, le nombre de grammes de fibres est negligeable, remplacons donc les valeurs NaN des fibres pour ces deux categories par des valeurs nulles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2146517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Sur cette seconde repr</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sentation on voit rapidement que les sodas, et boissons sont en moyennes les plus sucr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(et les plus repr</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sent</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dans le jeu de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puisque ce sont les 10 premi</a:t>
            </a:r>
            <a:r>
              <a:rPr lang="fr-FR" sz="1100" b="0" i="0" u="none" strike="noStrike" cap="none" baseline="0" smtClean="0">
                <a:solidFill>
                  <a:srgbClr val="000000"/>
                </a:solidFill>
                <a:effectLst/>
                <a:latin typeface="Arial"/>
                <a:cs typeface="Arial"/>
                <a:sym typeface="Arial"/>
              </a:rPr>
              <a:t>è</a:t>
            </a:r>
            <a:r>
              <a:rPr lang="en-HK" sz="1100" b="0" i="0" u="none" strike="noStrike" cap="none" baseline="0" smtClean="0">
                <a:solidFill>
                  <a:srgbClr val="000000"/>
                </a:solidFill>
                <a:effectLst/>
                <a:latin typeface="Arial"/>
                <a:cs typeface="Arial"/>
                <a:sym typeface="Arial"/>
              </a:rPr>
              <a:t>res cat</a:t>
            </a:r>
            <a:r>
              <a:rPr lang="fr-FR" sz="1100" b="0" i="0" u="none" strike="noStrike" cap="none" baseline="0" smtClean="0">
                <a:solidFill>
                  <a:srgbClr val="000000"/>
                </a:solidFill>
                <a:effectLst/>
                <a:latin typeface="Arial"/>
                <a:cs typeface="Arial"/>
                <a:sym typeface="Arial"/>
              </a:rPr>
              <a:t>e</a:t>
            </a:r>
            <a:r>
              <a:rPr lang="en-HK" sz="1100" b="0" i="0" u="none" strike="noStrike" cap="none" baseline="0" smtClean="0">
                <a:solidFill>
                  <a:srgbClr val="000000"/>
                </a:solidFill>
                <a:effectLst/>
                <a:latin typeface="Arial"/>
                <a:cs typeface="Arial"/>
                <a:sym typeface="Arial"/>
              </a:rPr>
              <a:t>gories). On voit par contre que leur variance est tres grande car cela inclu aussi l’eau (boissons). </a:t>
            </a:r>
          </a:p>
          <a:p>
            <a:pPr marL="628650" lvl="1" indent="-171450" algn="l" rtl="0">
              <a:spcBef>
                <a:spcPts val="0"/>
              </a:spcBef>
              <a:spcAft>
                <a:spcPts val="0"/>
              </a:spcAft>
              <a:buFontTx/>
              <a:buChar char="-"/>
            </a:pPr>
            <a:r>
              <a:rPr lang="en-HK" sz="1100" b="0" i="0" u="none" strike="noStrike" cap="none" baseline="0" smtClean="0">
                <a:solidFill>
                  <a:srgbClr val="000000"/>
                </a:solidFill>
                <a:effectLst/>
                <a:latin typeface="Arial"/>
                <a:cs typeface="Arial"/>
                <a:sym typeface="Arial"/>
              </a:rPr>
              <a:t>Tres grandes amplitude des donn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es egalement (min et max tres eloign</a:t>
            </a:r>
            <a:r>
              <a:rPr lang="fr-FR" sz="1100" b="0" i="0" u="none" strike="noStrike" cap="none" baseline="0" smtClean="0">
                <a:solidFill>
                  <a:srgbClr val="000000"/>
                </a:solidFill>
                <a:effectLst/>
                <a:latin typeface="Arial"/>
                <a:cs typeface="Arial"/>
                <a:sym typeface="Arial"/>
              </a:rPr>
              <a:t>é</a:t>
            </a:r>
            <a:r>
              <a:rPr lang="en-HK" sz="1100" b="0" i="0" u="none" strike="noStrike" cap="none" baseline="0" smtClean="0">
                <a:solidFill>
                  <a:srgbClr val="000000"/>
                </a:solidFill>
                <a:effectLst/>
                <a:latin typeface="Arial"/>
                <a:cs typeface="Arial"/>
                <a:sym typeface="Arial"/>
              </a:rPr>
              <a:t>s)</a:t>
            </a:r>
            <a:endParaRPr lang="en-HK" sz="1100" b="0" i="0" u="none" strike="noStrike" cap="none" baseline="0" smtClean="0">
              <a:solidFill>
                <a:srgbClr val="000000"/>
              </a:solidFill>
              <a:effectLst/>
              <a:latin typeface="Arial"/>
              <a:cs typeface="Arial"/>
              <a:sym typeface="Arial"/>
            </a:endParaRPr>
          </a:p>
        </p:txBody>
      </p:sp>
    </p:spTree>
    <p:extLst>
      <p:ext uri="{BB962C8B-B14F-4D97-AF65-F5344CB8AC3E}">
        <p14:creationId xmlns:p14="http://schemas.microsoft.com/office/powerpoint/2010/main" val="4016314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0065a85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0065a8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1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065a858_0_9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065a858_0_9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smtClean="0">
                <a:solidFill>
                  <a:srgbClr val="000000"/>
                </a:solidFill>
                <a:effectLst/>
                <a:latin typeface="Arial" panose="020B0604020202020204" pitchFamily="34" charset="0"/>
                <a:cs typeface="Arial" panose="020B0604020202020204" pitchFamily="34" charset="0"/>
              </a:rPr>
              <a:t>L’agence nationale de santé publique a lancé un appel à projets pour rendre les données de santé plus accessibles. Elle souhaite que ses agents puissent les exploiter.</a:t>
            </a: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Pour cette mission, nous devons exploiter la base de données d’Open Food Facts. </a:t>
            </a:r>
            <a:r>
              <a:rPr lang="fr-FR" b="1" dirty="0" smtClean="0">
                <a:latin typeface="Arial" panose="020B0604020202020204" pitchFamily="34" charset="0"/>
                <a:cs typeface="Arial" panose="020B0604020202020204" pitchFamily="34" charset="0"/>
              </a:rPr>
              <a:t>CLICK</a:t>
            </a: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
            </a:r>
            <a:br>
              <a:rPr lang="fr-FR" dirty="0" smtClean="0">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Open Food Facts est un projet collaboratif dont le but est de constituer une base de données libre et ouverte sur les produits alimentaires commercialisés dans le monde entier.</a:t>
            </a:r>
          </a:p>
          <a:p>
            <a:pPr marL="0" lvl="0" indent="0" algn="l" rtl="0">
              <a:spcBef>
                <a:spcPts val="0"/>
              </a:spcBef>
              <a:spcAft>
                <a:spcPts val="0"/>
              </a:spcAft>
              <a:buNone/>
            </a:pPr>
            <a:r>
              <a:rPr lang="fr-FR" b="0" i="0" dirty="0" smtClean="0">
                <a:solidFill>
                  <a:srgbClr val="4D5156"/>
                </a:solidFill>
                <a:effectLst/>
                <a:latin typeface="Arial" panose="020B0604020202020204" pitchFamily="34" charset="0"/>
                <a:cs typeface="Arial" panose="020B0604020202020204" pitchFamily="34" charset="0"/>
              </a:rPr>
              <a:t/>
            </a:r>
            <a:br>
              <a:rPr lang="fr-FR" b="0" i="0" dirty="0" smtClean="0">
                <a:solidFill>
                  <a:srgbClr val="4D5156"/>
                </a:solidFill>
                <a:effectLst/>
                <a:latin typeface="Arial" panose="020B0604020202020204" pitchFamily="34" charset="0"/>
                <a:cs typeface="Arial" panose="020B0604020202020204" pitchFamily="34" charset="0"/>
              </a:rPr>
            </a:br>
            <a:r>
              <a:rPr lang="fr-FR" b="0" i="0" dirty="0" smtClean="0">
                <a:solidFill>
                  <a:srgbClr val="4D5156"/>
                </a:solidFill>
                <a:effectLst/>
                <a:latin typeface="Arial" panose="020B0604020202020204" pitchFamily="34" charset="0"/>
                <a:cs typeface="Arial" panose="020B0604020202020204" pitchFamily="34" charset="0"/>
              </a:rPr>
              <a:t>N</a:t>
            </a:r>
            <a:r>
              <a:rPr lang="fr-FR" dirty="0" smtClean="0">
                <a:latin typeface="Arial" panose="020B0604020202020204" pitchFamily="34" charset="0"/>
                <a:cs typeface="Arial" panose="020B0604020202020204" pitchFamily="34" charset="0"/>
              </a:rPr>
              <a:t>ous réaliserons une première exploration et visualisation des données, afin de fournir une plateforme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pour que les agents </a:t>
            </a:r>
            <a:r>
              <a:rPr lang="fr-FR" b="1" dirty="0" smtClean="0">
                <a:latin typeface="Arial" panose="020B0604020202020204" pitchFamily="34" charset="0"/>
                <a:cs typeface="Arial" panose="020B0604020202020204" pitchFamily="34" charset="0"/>
              </a:rPr>
              <a:t>CLICK</a:t>
            </a:r>
            <a:r>
              <a:rPr lang="fr-FR" dirty="0" smtClean="0">
                <a:latin typeface="Arial" panose="020B0604020202020204" pitchFamily="34" charset="0"/>
                <a:cs typeface="Arial" panose="020B0604020202020204" pitchFamily="34" charset="0"/>
              </a:rPr>
              <a:t> puissent exploiter les données.</a:t>
            </a:r>
          </a:p>
          <a:p>
            <a:pPr marL="0" lvl="0" indent="0" algn="l" rtl="0">
              <a:spcBef>
                <a:spcPts val="0"/>
              </a:spcBef>
              <a:spcAft>
                <a:spcPts val="0"/>
              </a:spcAft>
              <a:buNone/>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r>
              <a:rPr lang="fr-FR" dirty="0" smtClean="0">
                <a:latin typeface="Arial" panose="020B0604020202020204" pitchFamily="34" charset="0"/>
                <a:cs typeface="Arial" panose="020B0604020202020204" pitchFamily="34" charset="0"/>
              </a:rPr>
              <a:t>L’objectif est donc de fournir une plateforme interactive aux agents de santé publique sans qu’ils aient besoin de toucher à la programmation pour qu’ils puissent mener leurs études.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Il existe plusieurs</a:t>
            </a:r>
            <a:r>
              <a:rPr lang="fr-FR" baseline="0" dirty="0" smtClean="0"/>
              <a:t> versions de la base de donné</a:t>
            </a:r>
            <a:r>
              <a:rPr lang="en-HK" baseline="0" dirty="0" smtClean="0"/>
              <a:t>es. Celle du projet P3 sur l’enonc</a:t>
            </a:r>
            <a:r>
              <a:rPr lang="fr-FR" baseline="0" smtClean="0"/>
              <a:t>é</a:t>
            </a:r>
            <a:r>
              <a:rPr lang="en-HK" baseline="0" smtClean="0"/>
              <a:t> </a:t>
            </a:r>
            <a:r>
              <a:rPr lang="fr-FR" baseline="0" noProof="0" dirty="0" smtClean="0"/>
              <a:t>d’OpenClassrooms</a:t>
            </a:r>
            <a:r>
              <a:rPr lang="en-HK" baseline="0" dirty="0" smtClean="0"/>
              <a:t> p</a:t>
            </a:r>
            <a:r>
              <a:rPr lang="fr-FR" baseline="0" dirty="0" smtClean="0"/>
              <a:t>è</a:t>
            </a:r>
            <a:r>
              <a:rPr lang="en-HK" baseline="0" dirty="0" smtClean="0"/>
              <a:t>se 800 Mo</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La base de donné</a:t>
            </a:r>
            <a:r>
              <a:rPr lang="en-HK" dirty="0" smtClean="0"/>
              <a:t>es courante et mondiale </a:t>
            </a:r>
            <a:r>
              <a:rPr lang="en-HK" dirty="0" err="1" smtClean="0"/>
              <a:t>d’openfoodfacts</a:t>
            </a:r>
            <a:r>
              <a:rPr lang="en-HK" baseline="0" dirty="0" smtClean="0"/>
              <a:t> </a:t>
            </a:r>
            <a:r>
              <a:rPr lang="en-HK" baseline="0" dirty="0" err="1" smtClean="0"/>
              <a:t>est</a:t>
            </a:r>
            <a:r>
              <a:rPr lang="en-HK" baseline="0" dirty="0" smtClean="0"/>
              <a:t> d’</a:t>
            </a:r>
            <a:r>
              <a:rPr lang="fr-FR" dirty="0" smtClean="0"/>
              <a:t>environ 4 Go</a:t>
            </a:r>
            <a:r>
              <a:rPr lang="fr-FR" baseline="0" dirty="0" smtClean="0"/>
              <a:t> et est en constante e</a:t>
            </a:r>
            <a:r>
              <a:rPr lang="en-HK" baseline="0" dirty="0" err="1" smtClean="0"/>
              <a:t>volution</a:t>
            </a:r>
            <a:r>
              <a:rPr lang="en-HK" baseline="0" dirty="0" smtClean="0"/>
              <a:t>.  Memoire </a:t>
            </a:r>
            <a:r>
              <a:rPr lang="en-HK" baseline="0" dirty="0" err="1" smtClean="0"/>
              <a:t>utilis</a:t>
            </a:r>
            <a:r>
              <a:rPr lang="fr-FR" baseline="0" dirty="0" smtClean="0"/>
              <a:t>é</a:t>
            </a:r>
            <a:r>
              <a:rPr lang="en-HK" baseline="0" dirty="0" smtClean="0"/>
              <a:t>e: &gt; 2.5Go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HK"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Nous avions commencé par explorer le premier jeu de données, mais aux vues du nombre important de données manquantes nous avons utilisé les données monde qui ont également l'avantage  d'</a:t>
            </a:r>
            <a:r>
              <a:rPr lang="fr-FR" dirty="0" err="1" smtClean="0"/>
              <a:t>etre</a:t>
            </a:r>
            <a:r>
              <a:rPr lang="fr-FR" dirty="0" smtClean="0"/>
              <a:t> mises a jour régulièrement.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979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mtClean="0"/>
              <a:t>Près</a:t>
            </a:r>
            <a:r>
              <a:rPr lang="fr-FR" baseline="0" smtClean="0"/>
              <a:t> de </a:t>
            </a:r>
            <a:r>
              <a:rPr lang="en-HK" baseline="0" smtClean="0"/>
              <a:t>2 millions de </a:t>
            </a:r>
            <a:r>
              <a:rPr lang="en-HK" baseline="0" err="1" smtClean="0"/>
              <a:t>lignes</a:t>
            </a:r>
            <a:r>
              <a:rPr lang="en-HK" baseline="0" smtClean="0"/>
              <a:t> et 186 variables. On se rend </a:t>
            </a:r>
            <a:r>
              <a:rPr lang="en-HK" baseline="0" err="1" smtClean="0"/>
              <a:t>malheureusement</a:t>
            </a:r>
            <a:r>
              <a:rPr lang="en-HK" baseline="0" smtClean="0"/>
              <a:t> </a:t>
            </a:r>
            <a:r>
              <a:rPr lang="en-HK" baseline="0" err="1" smtClean="0"/>
              <a:t>compte</a:t>
            </a:r>
            <a:r>
              <a:rPr lang="en-HK" baseline="0" smtClean="0"/>
              <a:t> que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vides</a:t>
            </a:r>
            <a:r>
              <a:rPr lang="en-HK" baseline="0" smtClean="0"/>
              <a:t> </a:t>
            </a:r>
            <a:r>
              <a:rPr lang="fr-FR" baseline="0" smtClean="0"/>
              <a:t>à plus de </a:t>
            </a:r>
            <a:r>
              <a:rPr lang="en-HK" baseline="0" smtClean="0"/>
              <a:t>80%</a:t>
            </a:r>
            <a:r>
              <a:rPr lang="en-US" baseline="0" smtClean="0"/>
              <a:t> </a:t>
            </a:r>
            <a:r>
              <a:rPr lang="en-HK" baseline="0" smtClean="0"/>
              <a:t>(</a:t>
            </a:r>
            <a:r>
              <a:rPr lang="en-HK" baseline="0" err="1" smtClean="0"/>
              <a:t>NaN</a:t>
            </a:r>
            <a:r>
              <a:rPr lang="en-HK" baseline="0" smtClean="0"/>
              <a:t>)</a:t>
            </a:r>
            <a:endParaRPr lang="fr-FR" smtClean="0"/>
          </a:p>
          <a:p>
            <a:pPr marL="0" lvl="0" indent="0" algn="l" rtl="0">
              <a:spcBef>
                <a:spcPts val="0"/>
              </a:spcBef>
              <a:spcAft>
                <a:spcPts val="0"/>
              </a:spcAft>
              <a:buNone/>
            </a:pPr>
            <a:endParaRPr/>
          </a:p>
        </p:txBody>
      </p:sp>
    </p:spTree>
    <p:extLst>
      <p:ext uri="{BB962C8B-B14F-4D97-AF65-F5344CB8AC3E}">
        <p14:creationId xmlns:p14="http://schemas.microsoft.com/office/powerpoint/2010/main" val="259150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smtClean="0"/>
              <a:t>- On </a:t>
            </a:r>
            <a:r>
              <a:rPr lang="en-HK" err="1" smtClean="0"/>
              <a:t>constate</a:t>
            </a:r>
            <a:r>
              <a:rPr lang="en-HK" smtClean="0"/>
              <a:t> </a:t>
            </a:r>
            <a:r>
              <a:rPr lang="en-HK" err="1" smtClean="0"/>
              <a:t>l’importance</a:t>
            </a:r>
            <a:r>
              <a:rPr lang="en-HK" smtClean="0"/>
              <a:t> du</a:t>
            </a:r>
            <a:r>
              <a:rPr lang="en-HK" baseline="0" smtClean="0"/>
              <a:t> vide </a:t>
            </a:r>
            <a:r>
              <a:rPr lang="en-HK" baseline="0" err="1" smtClean="0"/>
              <a:t>dans</a:t>
            </a:r>
            <a:r>
              <a:rPr lang="en-HK" baseline="0" smtClean="0"/>
              <a:t> les </a:t>
            </a:r>
            <a:r>
              <a:rPr lang="en-HK" baseline="0" err="1" smtClean="0"/>
              <a:t>donnees</a:t>
            </a:r>
            <a:r>
              <a:rPr lang="en-HK" baseline="0" smtClean="0"/>
              <a:t>. De </a:t>
            </a:r>
            <a:r>
              <a:rPr lang="en-HK" baseline="0" err="1" smtClean="0"/>
              <a:t>nombreuses</a:t>
            </a:r>
            <a:r>
              <a:rPr lang="en-HK" baseline="0" smtClean="0"/>
              <a:t> </a:t>
            </a:r>
            <a:r>
              <a:rPr lang="en-HK" baseline="0" err="1" smtClean="0"/>
              <a:t>colonnes</a:t>
            </a:r>
            <a:r>
              <a:rPr lang="en-HK" baseline="0" smtClean="0"/>
              <a:t> </a:t>
            </a:r>
            <a:r>
              <a:rPr lang="en-HK" baseline="0" err="1" smtClean="0"/>
              <a:t>sont</a:t>
            </a:r>
            <a:r>
              <a:rPr lang="en-HK" baseline="0" smtClean="0"/>
              <a:t> </a:t>
            </a:r>
            <a:r>
              <a:rPr lang="en-HK" baseline="0" err="1" smtClean="0"/>
              <a:t>quasiment</a:t>
            </a:r>
            <a:r>
              <a:rPr lang="en-HK" baseline="0" smtClean="0"/>
              <a:t> </a:t>
            </a:r>
            <a:r>
              <a:rPr lang="en-HK" baseline="0" err="1" smtClean="0"/>
              <a:t>vides</a:t>
            </a:r>
            <a:r>
              <a:rPr lang="en-HK" baseline="0" smtClean="0"/>
              <a:t> </a:t>
            </a:r>
            <a:r>
              <a:rPr lang="en-HK" baseline="0" err="1" smtClean="0"/>
              <a:t>celles</a:t>
            </a:r>
            <a:r>
              <a:rPr lang="en-HK" baseline="0" smtClean="0"/>
              <a:t> </a:t>
            </a:r>
            <a:r>
              <a:rPr lang="en-HK" baseline="0" err="1" smtClean="0"/>
              <a:t>liees</a:t>
            </a:r>
            <a:r>
              <a:rPr lang="en-HK" baseline="0" smtClean="0"/>
              <a:t> a la date de creation, du nom des </a:t>
            </a:r>
            <a:r>
              <a:rPr lang="en-HK" baseline="0" err="1" smtClean="0"/>
              <a:t>produits</a:t>
            </a:r>
            <a:r>
              <a:rPr lang="en-HK" baseline="0" smtClean="0"/>
              <a:t>, et du code </a:t>
            </a:r>
            <a:r>
              <a:rPr lang="en-HK" baseline="0" err="1" smtClean="0"/>
              <a:t>produit</a:t>
            </a:r>
            <a:r>
              <a:rPr lang="en-HK" baseline="0" smtClean="0"/>
              <a:t> (0% de </a:t>
            </a:r>
            <a:r>
              <a:rPr lang="en-HK" baseline="0" err="1" smtClean="0"/>
              <a:t>NaN</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a:t>
            </a:r>
            <a:r>
              <a:rPr lang="en-HK" baseline="0" err="1" smtClean="0"/>
              <a:t>Seuls</a:t>
            </a:r>
            <a:r>
              <a:rPr lang="en-HK" baseline="0" smtClean="0"/>
              <a:t> les nutriments </a:t>
            </a:r>
            <a:r>
              <a:rPr lang="en-HK" baseline="0" err="1" smtClean="0"/>
              <a:t>principaux</a:t>
            </a:r>
            <a:r>
              <a:rPr lang="en-HK" baseline="0" smtClean="0"/>
              <a:t> </a:t>
            </a:r>
            <a:r>
              <a:rPr lang="en-HK" baseline="0" err="1" smtClean="0"/>
              <a:t>sont</a:t>
            </a:r>
            <a:r>
              <a:rPr lang="en-HK" baseline="0" smtClean="0"/>
              <a:t> </a:t>
            </a:r>
            <a:r>
              <a:rPr lang="en-HK" baseline="0" err="1" smtClean="0"/>
              <a:t>nettoyables</a:t>
            </a:r>
            <a:r>
              <a:rPr lang="en-HK" baseline="0" smtClean="0"/>
              <a:t> et </a:t>
            </a:r>
            <a:r>
              <a:rPr lang="en-HK" baseline="0" err="1" smtClean="0"/>
              <a:t>corrigeables</a:t>
            </a:r>
            <a:r>
              <a:rPr lang="en-HK" baseline="0" smtClean="0"/>
              <a:t> tout </a:t>
            </a:r>
            <a:r>
              <a:rPr lang="en-HK" baseline="0" err="1" smtClean="0"/>
              <a:t>en</a:t>
            </a:r>
            <a:r>
              <a:rPr lang="en-HK" baseline="0" smtClean="0"/>
              <a:t> </a:t>
            </a:r>
            <a:r>
              <a:rPr lang="en-HK" baseline="0" err="1" smtClean="0"/>
              <a:t>gardant</a:t>
            </a:r>
            <a:r>
              <a:rPr lang="en-HK" baseline="0" smtClean="0"/>
              <a:t> </a:t>
            </a:r>
            <a:r>
              <a:rPr lang="en-HK" baseline="0" err="1" smtClean="0"/>
              <a:t>une</a:t>
            </a:r>
            <a:r>
              <a:rPr lang="en-HK" baseline="0" smtClean="0"/>
              <a:t> </a:t>
            </a:r>
            <a:r>
              <a:rPr lang="en-HK" baseline="0" err="1" smtClean="0"/>
              <a:t>certaine</a:t>
            </a:r>
            <a:r>
              <a:rPr lang="en-HK" baseline="0" smtClean="0"/>
              <a:t> </a:t>
            </a:r>
            <a:r>
              <a:rPr lang="en-HK" baseline="0" err="1" smtClean="0"/>
              <a:t>qualit</a:t>
            </a:r>
            <a:r>
              <a:rPr lang="fr-FR" baseline="0" smtClean="0"/>
              <a:t>é</a:t>
            </a:r>
            <a:r>
              <a:rPr lang="en-HK" baseline="0" smtClean="0"/>
              <a:t>s </a:t>
            </a:r>
            <a:r>
              <a:rPr lang="en-HK" baseline="0" err="1" smtClean="0"/>
              <a:t>d’information</a:t>
            </a:r>
            <a:r>
              <a:rPr lang="en-HK" baseline="0" smtClean="0"/>
              <a:t>. Il </a:t>
            </a:r>
            <a:r>
              <a:rPr lang="en-HK" baseline="0" err="1" smtClean="0"/>
              <a:t>faut</a:t>
            </a:r>
            <a:r>
              <a:rPr lang="en-HK" baseline="0" smtClean="0"/>
              <a:t> </a:t>
            </a:r>
            <a:r>
              <a:rPr lang="en-HK" baseline="0" err="1" smtClean="0"/>
              <a:t>garantir</a:t>
            </a:r>
            <a:r>
              <a:rPr lang="en-HK" baseline="0" smtClean="0"/>
              <a:t> </a:t>
            </a:r>
            <a:r>
              <a:rPr lang="en-HK" baseline="0" err="1" smtClean="0"/>
              <a:t>dans</a:t>
            </a:r>
            <a:r>
              <a:rPr lang="en-HK" baseline="0" smtClean="0"/>
              <a:t> </a:t>
            </a:r>
            <a:r>
              <a:rPr lang="en-HK" baseline="0" err="1" smtClean="0"/>
              <a:t>ce</a:t>
            </a:r>
            <a:r>
              <a:rPr lang="en-HK" baseline="0" smtClean="0"/>
              <a:t> </a:t>
            </a:r>
            <a:r>
              <a:rPr lang="en-HK" baseline="0" err="1" smtClean="0"/>
              <a:t>projet</a:t>
            </a:r>
            <a:r>
              <a:rPr lang="en-HK" baseline="0" smtClean="0"/>
              <a:t> que les </a:t>
            </a:r>
            <a:r>
              <a:rPr lang="en-HK" baseline="0" err="1" smtClean="0"/>
              <a:t>donnees</a:t>
            </a:r>
            <a:r>
              <a:rPr lang="en-HK" baseline="0" smtClean="0"/>
              <a:t> </a:t>
            </a:r>
            <a:r>
              <a:rPr lang="en-HK" baseline="0" err="1" smtClean="0"/>
              <a:t>corrigees</a:t>
            </a:r>
            <a:r>
              <a:rPr lang="en-HK" baseline="0" smtClean="0"/>
              <a:t> </a:t>
            </a:r>
            <a:r>
              <a:rPr lang="en-HK" baseline="0" err="1" smtClean="0"/>
              <a:t>restent</a:t>
            </a:r>
            <a:r>
              <a:rPr lang="en-HK" baseline="0" smtClean="0"/>
              <a:t> </a:t>
            </a:r>
            <a:r>
              <a:rPr lang="en-HK" baseline="0" err="1" smtClean="0"/>
              <a:t>fiables</a:t>
            </a:r>
            <a:r>
              <a:rPr lang="en-HK" baseline="0" smtClean="0"/>
              <a:t> et que les previsions, </a:t>
            </a:r>
            <a:r>
              <a:rPr lang="en-HK" baseline="0" err="1" smtClean="0"/>
              <a:t>regles</a:t>
            </a:r>
            <a:r>
              <a:rPr lang="en-HK" baseline="0" smtClean="0"/>
              <a:t>, deductions ne </a:t>
            </a:r>
            <a:r>
              <a:rPr lang="en-HK" baseline="0" err="1" smtClean="0"/>
              <a:t>sont</a:t>
            </a:r>
            <a:r>
              <a:rPr lang="en-HK" baseline="0" smtClean="0"/>
              <a:t> pas </a:t>
            </a:r>
            <a:r>
              <a:rPr lang="en-HK" baseline="0" err="1" smtClean="0"/>
              <a:t>fausses</a:t>
            </a:r>
            <a:r>
              <a:rPr lang="en-HK" baseline="0" smtClean="0"/>
              <a:t>. </a:t>
            </a:r>
          </a:p>
          <a:p>
            <a:pPr marL="0" lvl="0" indent="0" algn="l" rtl="0">
              <a:spcBef>
                <a:spcPts val="0"/>
              </a:spcBef>
              <a:spcAft>
                <a:spcPts val="0"/>
              </a:spcAft>
              <a:buNone/>
            </a:pPr>
            <a:endParaRPr lang="en-HK" baseline="0" smtClean="0"/>
          </a:p>
          <a:p>
            <a:pPr marL="0" lvl="0" indent="0" algn="l" rtl="0">
              <a:spcBef>
                <a:spcPts val="0"/>
              </a:spcBef>
              <a:spcAft>
                <a:spcPts val="0"/>
              </a:spcAft>
              <a:buNone/>
            </a:pPr>
            <a:r>
              <a:rPr lang="en-HK" baseline="0" smtClean="0"/>
              <a:t> - On </a:t>
            </a:r>
            <a:r>
              <a:rPr lang="en-HK" baseline="0" err="1" smtClean="0"/>
              <a:t>va</a:t>
            </a:r>
            <a:r>
              <a:rPr lang="en-HK" baseline="0" smtClean="0"/>
              <a:t> </a:t>
            </a:r>
            <a:r>
              <a:rPr lang="en-HK" baseline="0" err="1" smtClean="0"/>
              <a:t>donc</a:t>
            </a:r>
            <a:r>
              <a:rPr lang="en-HK" baseline="0" smtClean="0"/>
              <a:t> </a:t>
            </a:r>
            <a:r>
              <a:rPr lang="en-HK" baseline="0" err="1" smtClean="0"/>
              <a:t>retirer</a:t>
            </a:r>
            <a:r>
              <a:rPr lang="en-HK" baseline="0" smtClean="0"/>
              <a:t> </a:t>
            </a:r>
            <a:r>
              <a:rPr lang="en-HK" baseline="0" err="1" smtClean="0"/>
              <a:t>toutes</a:t>
            </a:r>
            <a:r>
              <a:rPr lang="en-HK" baseline="0" smtClean="0"/>
              <a:t> les </a:t>
            </a:r>
            <a:r>
              <a:rPr lang="en-HK" baseline="0" err="1" smtClean="0"/>
              <a:t>donnees</a:t>
            </a:r>
            <a:r>
              <a:rPr lang="en-HK" baseline="0" smtClean="0"/>
              <a:t> </a:t>
            </a:r>
            <a:r>
              <a:rPr lang="en-HK" baseline="0" err="1" smtClean="0"/>
              <a:t>ayant</a:t>
            </a:r>
            <a:r>
              <a:rPr lang="en-HK" baseline="0" smtClean="0"/>
              <a:t> plus de 80% de </a:t>
            </a:r>
            <a:r>
              <a:rPr lang="en-HK" baseline="0" err="1" smtClean="0"/>
              <a:t>donnees</a:t>
            </a:r>
            <a:r>
              <a:rPr lang="en-HK" baseline="0" smtClean="0"/>
              <a:t> </a:t>
            </a:r>
            <a:r>
              <a:rPr lang="en-HK" baseline="0" err="1" smtClean="0"/>
              <a:t>vides</a:t>
            </a:r>
            <a:r>
              <a:rPr lang="en-HK" baseline="0" smtClean="0"/>
              <a:t> (on </a:t>
            </a:r>
            <a:r>
              <a:rPr lang="en-HK" baseline="0" err="1" smtClean="0"/>
              <a:t>n’etudiera</a:t>
            </a:r>
            <a:r>
              <a:rPr lang="en-HK" baseline="0" smtClean="0"/>
              <a:t> pas les </a:t>
            </a:r>
            <a:r>
              <a:rPr lang="en-HK" baseline="0" err="1" smtClean="0"/>
              <a:t>alergenes</a:t>
            </a:r>
            <a:r>
              <a:rPr lang="en-HK" baseline="0" smtClean="0"/>
              <a:t>, </a:t>
            </a:r>
            <a:r>
              <a:rPr lang="en-HK" baseline="0" err="1" smtClean="0"/>
              <a:t>vitamines</a:t>
            </a:r>
            <a:r>
              <a:rPr lang="en-HK" baseline="0" smtClean="0"/>
              <a:t> et </a:t>
            </a:r>
            <a:r>
              <a:rPr lang="en-HK" baseline="0" err="1" smtClean="0"/>
              <a:t>autres</a:t>
            </a:r>
            <a:r>
              <a:rPr lang="en-HK" baseline="0" smtClean="0"/>
              <a:t> micro nutriments)</a:t>
            </a:r>
          </a:p>
          <a:p>
            <a:pPr marL="0" lvl="0" indent="0" algn="l" rtl="0">
              <a:spcBef>
                <a:spcPts val="0"/>
              </a:spcBef>
              <a:spcAft>
                <a:spcPts val="0"/>
              </a:spcAft>
              <a:buNone/>
            </a:pPr>
            <a:endParaRPr/>
          </a:p>
        </p:txBody>
      </p:sp>
    </p:spTree>
    <p:extLst>
      <p:ext uri="{BB962C8B-B14F-4D97-AF65-F5344CB8AC3E}">
        <p14:creationId xmlns:p14="http://schemas.microsoft.com/office/powerpoint/2010/main" val="64547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HK" err="1" smtClean="0"/>
              <a:t>Dans</a:t>
            </a:r>
            <a:r>
              <a:rPr lang="en-HK" smtClean="0"/>
              <a:t> la</a:t>
            </a:r>
            <a:r>
              <a:rPr lang="en-HK" baseline="0" smtClean="0"/>
              <a:t> base </a:t>
            </a:r>
            <a:r>
              <a:rPr lang="en-HK" baseline="0" err="1" smtClean="0"/>
              <a:t>mondiale</a:t>
            </a:r>
            <a:r>
              <a:rPr lang="en-HK" baseline="0" smtClean="0"/>
              <a:t> on </a:t>
            </a:r>
            <a:r>
              <a:rPr lang="en-HK" baseline="0" err="1" smtClean="0"/>
              <a:t>voit</a:t>
            </a:r>
            <a:r>
              <a:rPr lang="en-HK" baseline="0" smtClean="0"/>
              <a:t> </a:t>
            </a:r>
            <a:r>
              <a:rPr lang="en-HK" baseline="0" err="1" smtClean="0"/>
              <a:t>qu’il</a:t>
            </a:r>
            <a:r>
              <a:rPr lang="en-HK" baseline="0" smtClean="0"/>
              <a:t> y a </a:t>
            </a:r>
            <a:r>
              <a:rPr lang="en-HK" baseline="0" err="1" smtClean="0"/>
              <a:t>en</a:t>
            </a:r>
            <a:r>
              <a:rPr lang="en-HK" baseline="0" smtClean="0"/>
              <a:t> fait de </a:t>
            </a:r>
            <a:r>
              <a:rPr lang="en-HK" baseline="0" err="1" smtClean="0"/>
              <a:t>nombreuses</a:t>
            </a:r>
            <a:r>
              <a:rPr lang="en-HK" baseline="0" smtClean="0"/>
              <a:t> </a:t>
            </a:r>
            <a:r>
              <a:rPr lang="en-HK" baseline="0" err="1" smtClean="0"/>
              <a:t>enseignes</a:t>
            </a:r>
            <a:r>
              <a:rPr lang="en-HK" baseline="0" smtClean="0"/>
              <a:t> </a:t>
            </a:r>
            <a:r>
              <a:rPr lang="en-HK" baseline="0" err="1" smtClean="0"/>
              <a:t>francaises</a:t>
            </a:r>
            <a:r>
              <a:rPr lang="en-HK" baseline="0" smtClean="0"/>
              <a:t>. Il </a:t>
            </a:r>
            <a:r>
              <a:rPr lang="en-HK" baseline="0" err="1" smtClean="0"/>
              <a:t>semble</a:t>
            </a:r>
            <a:r>
              <a:rPr lang="en-HK" baseline="0" smtClean="0"/>
              <a:t> </a:t>
            </a:r>
            <a:r>
              <a:rPr lang="en-HK" baseline="0" err="1" smtClean="0"/>
              <a:t>complique</a:t>
            </a:r>
            <a:r>
              <a:rPr lang="en-HK" baseline="0" smtClean="0"/>
              <a:t> de faire </a:t>
            </a:r>
            <a:r>
              <a:rPr lang="en-HK" baseline="0" err="1" smtClean="0"/>
              <a:t>une</a:t>
            </a:r>
            <a:r>
              <a:rPr lang="en-HK" baseline="0" smtClean="0"/>
              <a:t> etude comparative entre les habitudes </a:t>
            </a:r>
            <a:r>
              <a:rPr lang="en-HK" baseline="0" err="1" smtClean="0"/>
              <a:t>alimentaires</a:t>
            </a:r>
            <a:r>
              <a:rPr lang="en-HK" baseline="0" smtClean="0"/>
              <a:t> </a:t>
            </a:r>
            <a:r>
              <a:rPr lang="en-HK" baseline="0" err="1" smtClean="0"/>
              <a:t>mondiales</a:t>
            </a:r>
            <a:r>
              <a:rPr lang="en-HK" baseline="0" smtClean="0"/>
              <a:t> avec </a:t>
            </a:r>
            <a:r>
              <a:rPr lang="en-HK" baseline="0" err="1" smtClean="0"/>
              <a:t>une</a:t>
            </a:r>
            <a:r>
              <a:rPr lang="en-HK" baseline="0" smtClean="0"/>
              <a:t> base de </a:t>
            </a:r>
            <a:r>
              <a:rPr lang="en-HK" baseline="0" err="1" smtClean="0"/>
              <a:t>donnees</a:t>
            </a:r>
            <a:r>
              <a:rPr lang="en-HK" baseline="0" smtClean="0"/>
              <a:t> </a:t>
            </a:r>
            <a:r>
              <a:rPr lang="en-HK" baseline="0" err="1" smtClean="0"/>
              <a:t>tres</a:t>
            </a:r>
            <a:r>
              <a:rPr lang="en-HK" baseline="0" smtClean="0"/>
              <a:t> </a:t>
            </a:r>
            <a:r>
              <a:rPr lang="en-HK" baseline="0" err="1" smtClean="0"/>
              <a:t>peu</a:t>
            </a:r>
            <a:r>
              <a:rPr lang="en-HK" baseline="0" smtClean="0"/>
              <a:t> representative </a:t>
            </a:r>
            <a:r>
              <a:rPr lang="en-HK" baseline="0" err="1" smtClean="0"/>
              <a:t>en</a:t>
            </a:r>
            <a:r>
              <a:rPr lang="en-HK" baseline="0" smtClean="0"/>
              <a:t> </a:t>
            </a:r>
            <a:r>
              <a:rPr lang="en-HK" baseline="0" err="1" smtClean="0"/>
              <a:t>dehors</a:t>
            </a:r>
            <a:r>
              <a:rPr lang="en-HK" baseline="0" smtClean="0"/>
              <a:t> du </a:t>
            </a:r>
            <a:r>
              <a:rPr lang="en-HK" baseline="0" err="1" smtClean="0"/>
              <a:t>territoire</a:t>
            </a:r>
            <a:r>
              <a:rPr lang="en-HK" baseline="0" smtClean="0"/>
              <a:t> </a:t>
            </a:r>
            <a:r>
              <a:rPr lang="en-HK" baseline="0" err="1" smtClean="0"/>
              <a:t>francais</a:t>
            </a:r>
            <a:r>
              <a:rPr lang="en-HK" baseline="0" smtClean="0"/>
              <a:t>. </a:t>
            </a:r>
          </a:p>
          <a:p>
            <a:pPr marL="171450" lvl="0" indent="-171450" algn="l" rtl="0">
              <a:spcBef>
                <a:spcPts val="0"/>
              </a:spcBef>
              <a:spcAft>
                <a:spcPts val="0"/>
              </a:spcAft>
              <a:buFontTx/>
              <a:buChar char="-"/>
            </a:pPr>
            <a:r>
              <a:rPr lang="en-HK" baseline="0" smtClean="0"/>
              <a:t>On voit egalement un reel desequilibre dans la base de donnees a propos des grandes categories de produits. Les plus repr</a:t>
            </a:r>
            <a:r>
              <a:rPr lang="fr-FR" baseline="0" smtClean="0"/>
              <a:t>é</a:t>
            </a:r>
            <a:r>
              <a:rPr lang="en-HK" baseline="0" smtClean="0"/>
              <a:t>senté sont les snacks, sauces, biscuits… il y a de grandes chances pour que cela induise une majorit</a:t>
            </a:r>
            <a:r>
              <a:rPr lang="fr-FR" baseline="0" smtClean="0"/>
              <a:t>é</a:t>
            </a:r>
            <a:r>
              <a:rPr lang="en-HK" baseline="0" smtClean="0"/>
              <a:t> de produits au nutriscores C, D ou E</a:t>
            </a:r>
          </a:p>
          <a:p>
            <a:pPr marL="171450" lvl="0" indent="-171450" algn="l" rtl="0">
              <a:spcBef>
                <a:spcPts val="0"/>
              </a:spcBef>
              <a:spcAft>
                <a:spcPts val="0"/>
              </a:spcAft>
              <a:buFontTx/>
              <a:buChar char="-"/>
            </a:pPr>
            <a:endParaRPr/>
          </a:p>
        </p:txBody>
      </p:sp>
    </p:spTree>
    <p:extLst>
      <p:ext uri="{BB962C8B-B14F-4D97-AF65-F5344CB8AC3E}">
        <p14:creationId xmlns:p14="http://schemas.microsoft.com/office/powerpoint/2010/main" val="11827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5" name="Google Shape;55;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2" name="Google Shape;62;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12"/>
        <p:cNvGrpSpPr/>
        <p:nvPr/>
      </p:nvGrpSpPr>
      <p:grpSpPr>
        <a:xfrm>
          <a:off x="0" y="0"/>
          <a:ext cx="0" cy="0"/>
          <a:chOff x="0" y="0"/>
          <a:chExt cx="0" cy="0"/>
        </a:xfrm>
      </p:grpSpPr>
      <p:sp>
        <p:nvSpPr>
          <p:cNvPr id="113" name="Google Shape;113;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4" name="Google Shape;114;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62"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jp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62.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notesSlide" Target="../notesSlides/notesSlide4.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image" Target="../media/image23.png"/><Relationship Id="rId4" Type="http://schemas.openxmlformats.org/officeDocument/2006/relationships/tags" Target="../tags/tag4.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hyperlink" Target="https://world.openfoodfacts.org/" TargetMode="External"/><Relationship Id="rId5" Type="http://schemas.openxmlformats.org/officeDocument/2006/relationships/image" Target="../media/image16.png"/><Relationship Id="rId10" Type="http://schemas.openxmlformats.org/officeDocument/2006/relationships/hyperlink" Target="https://static.openfoodfacts.org/data/en.openfoodfacts.org.products.csv" TargetMode="External"/><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508145" y="-62573"/>
            <a:ext cx="6399900" cy="1572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rgbClr val="A1C448"/>
                </a:solidFill>
              </a:rPr>
              <a:t>OPEN FOOD FACTS</a:t>
            </a:r>
            <a:endParaRPr dirty="0"/>
          </a:p>
        </p:txBody>
      </p:sp>
      <p:sp>
        <p:nvSpPr>
          <p:cNvPr id="137" name="Google Shape;137;p23"/>
          <p:cNvSpPr txBox="1">
            <a:spLocks noGrp="1"/>
          </p:cNvSpPr>
          <p:nvPr>
            <p:ph type="subTitle" idx="1"/>
          </p:nvPr>
        </p:nvSpPr>
        <p:spPr>
          <a:xfrm>
            <a:off x="4173988" y="4766668"/>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Philippe Gerard – Projet P3 Parcours Ingenieur IA</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1067" y="1919537"/>
            <a:ext cx="2080949" cy="1600730"/>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47511" y="3574097"/>
            <a:ext cx="1865655" cy="1052229"/>
          </a:xfrm>
          <a:prstGeom prst="rect">
            <a:avLst/>
          </a:prstGeom>
        </p:spPr>
      </p:pic>
      <p:sp>
        <p:nvSpPr>
          <p:cNvPr id="4" name="Rectangle 3"/>
          <p:cNvSpPr/>
          <p:nvPr/>
        </p:nvSpPr>
        <p:spPr>
          <a:xfrm>
            <a:off x="2557401" y="1410233"/>
            <a:ext cx="4134465" cy="307777"/>
          </a:xfrm>
          <a:prstGeom prst="rect">
            <a:avLst/>
          </a:prstGeom>
        </p:spPr>
        <p:txBody>
          <a:bodyPr wrap="none">
            <a:spAutoFit/>
          </a:bodyPr>
          <a:lstStyle/>
          <a:p>
            <a:pPr lvl="0" algn="ctr"/>
            <a:r>
              <a:rPr lang="fr-FR" dirty="0" smtClean="0"/>
              <a:t>Etude pour les agents de </a:t>
            </a:r>
            <a:r>
              <a:rPr lang="fr-FR" smtClean="0"/>
              <a:t>Santé</a:t>
            </a:r>
            <a:r>
              <a:rPr lang="en-HK" smtClean="0"/>
              <a:t> </a:t>
            </a:r>
            <a:r>
              <a:rPr lang="fr-FR" dirty="0" smtClean="0"/>
              <a:t>Publique</a:t>
            </a:r>
            <a:r>
              <a:rPr lang="en-HK" dirty="0" smtClean="0"/>
              <a:t> France</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 NETTOYAGE DES DONNEES</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03</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44014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RESULTAT D’UN NETTOYAGE DE SURFACE</a:t>
            </a:r>
            <a:endParaRPr/>
          </a:p>
        </p:txBody>
      </p:sp>
      <p:sp>
        <p:nvSpPr>
          <p:cNvPr id="218" name="Google Shape;218;p28"/>
          <p:cNvSpPr txBox="1">
            <a:spLocks noGrp="1"/>
          </p:cNvSpPr>
          <p:nvPr>
            <p:ph type="subTitle" idx="1"/>
          </p:nvPr>
        </p:nvSpPr>
        <p:spPr>
          <a:xfrm>
            <a:off x="3241972" y="3059796"/>
            <a:ext cx="4047508"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err="1" smtClean="0">
                <a:latin typeface="Abril Fatface"/>
              </a:rPr>
              <a:t>Retrait</a:t>
            </a:r>
            <a:r>
              <a:rPr lang="en-HK" b="1" smtClean="0">
                <a:latin typeface="Abril Fatface"/>
              </a:rPr>
              <a:t> de: </a:t>
            </a:r>
          </a:p>
          <a:p>
            <a:pPr marL="0" lvl="0" indent="0" algn="l" rtl="0">
              <a:spcBef>
                <a:spcPts val="0"/>
              </a:spcBef>
              <a:spcAft>
                <a:spcPts val="0"/>
              </a:spcAft>
              <a:buNone/>
            </a:pPr>
            <a:endParaRPr lang="en-HK"/>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78 </a:t>
            </a:r>
            <a:r>
              <a:rPr lang="en-HK" sz="2000" b="1">
                <a:solidFill>
                  <a:schemeClr val="accent1">
                    <a:lumMod val="75000"/>
                  </a:schemeClr>
                </a:solidFill>
                <a:latin typeface="Abril Fatface"/>
              </a:rPr>
              <a:t>753 </a:t>
            </a:r>
            <a:r>
              <a:rPr lang="en-HK" sz="2000" b="1" err="1" smtClean="0">
                <a:solidFill>
                  <a:schemeClr val="accent1">
                    <a:lumMod val="75000"/>
                  </a:schemeClr>
                </a:solidFill>
                <a:latin typeface="Abril Fatface"/>
              </a:rPr>
              <a:t>Lignes</a:t>
            </a:r>
            <a:endParaRPr lang="en-HK" sz="2000" b="1" smtClean="0">
              <a:solidFill>
                <a:schemeClr val="accent1">
                  <a:lumMod val="75000"/>
                </a:schemeClr>
              </a:solidFill>
              <a:latin typeface="Abril Fatface"/>
            </a:endParaRPr>
          </a:p>
          <a:p>
            <a:pPr marL="0" lvl="0" indent="0"/>
            <a:r>
              <a:rPr lang="en-HK" sz="2000" b="1" smtClean="0">
                <a:solidFill>
                  <a:schemeClr val="accent1">
                    <a:lumMod val="75000"/>
                  </a:schemeClr>
                </a:solidFill>
                <a:latin typeface="Abril Fatface"/>
              </a:rPr>
              <a:t>   </a:t>
            </a:r>
          </a:p>
          <a:p>
            <a:pPr marL="0" lvl="0" indent="0"/>
            <a:r>
              <a:rPr lang="en-HK" sz="2000" b="1">
                <a:solidFill>
                  <a:schemeClr val="accent1">
                    <a:lumMod val="75000"/>
                  </a:schemeClr>
                </a:solidFill>
                <a:latin typeface="Abril Fatface"/>
              </a:rPr>
              <a:t> </a:t>
            </a:r>
            <a:r>
              <a:rPr lang="en-HK" sz="2000" b="1" smtClean="0">
                <a:solidFill>
                  <a:schemeClr val="accent1">
                    <a:lumMod val="75000"/>
                  </a:schemeClr>
                </a:solidFill>
                <a:latin typeface="Abril Fatface"/>
              </a:rPr>
              <a:t>  129 </a:t>
            </a:r>
            <a:r>
              <a:rPr lang="en-HK" sz="2000" b="1" err="1">
                <a:solidFill>
                  <a:schemeClr val="accent1">
                    <a:lumMod val="75000"/>
                  </a:schemeClr>
                </a:solidFill>
                <a:latin typeface="Abril Fatface"/>
              </a:rPr>
              <a:t>colonnes</a:t>
            </a:r>
            <a:endParaRPr lang="en-HK" sz="2000" b="1" smtClean="0">
              <a:solidFill>
                <a:schemeClr val="accent1">
                  <a:lumMod val="75000"/>
                </a:schemeClr>
              </a:solidFill>
              <a:latin typeface="Abril Fatface"/>
            </a:endParaRPr>
          </a:p>
          <a:p>
            <a:pPr marL="0" lvl="0" indent="0" algn="l" rtl="0">
              <a:spcBef>
                <a:spcPts val="0"/>
              </a:spcBef>
              <a:spcAft>
                <a:spcPts val="0"/>
              </a:spcAft>
              <a:buNone/>
            </a:pPr>
            <a:endParaRPr sz="2000" b="1">
              <a:solidFill>
                <a:schemeClr val="accent1">
                  <a:lumMod val="75000"/>
                </a:schemeClr>
              </a:solidFill>
              <a:latin typeface="Abril Fatface"/>
            </a:endParaRPr>
          </a:p>
        </p:txBody>
      </p:sp>
      <p:cxnSp>
        <p:nvCxnSpPr>
          <p:cNvPr id="219" name="Google Shape;219;p28"/>
          <p:cNvCxnSpPr/>
          <p:nvPr/>
        </p:nvCxnSpPr>
        <p:spPr>
          <a:xfrm>
            <a:off x="6839504" y="68259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1461499" y="3162300"/>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Ce premier nettoyage réduit les données à: </a:t>
            </a:r>
          </a:p>
          <a:p>
            <a:pPr marL="0" indent="0"/>
            <a:endParaRPr lang="fr-FR" smtClean="0"/>
          </a:p>
          <a:p>
            <a:pPr marL="0" indent="0"/>
            <a:r>
              <a:rPr lang="fr-FR" smtClean="0"/>
              <a:t> </a:t>
            </a:r>
            <a:r>
              <a:rPr lang="fr-FR" sz="2000" b="1" smtClean="0">
                <a:solidFill>
                  <a:schemeClr val="accent1">
                    <a:lumMod val="75000"/>
                  </a:schemeClr>
                </a:solidFill>
                <a:latin typeface="Abril Fatface"/>
              </a:rPr>
              <a:t>1 759 857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Tree>
    <p:extLst>
      <p:ext uri="{BB962C8B-B14F-4D97-AF65-F5344CB8AC3E}">
        <p14:creationId xmlns:p14="http://schemas.microsoft.com/office/powerpoint/2010/main" val="9266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7"/>
                                        </p:tgtEl>
                                      </p:cBhvr>
                                    </p:animEffect>
                                    <p:animScale>
                                      <p:cBhvr>
                                        <p:cTn id="9" dur="250" autoRev="1" fill="hold"/>
                                        <p:tgtEl>
                                          <p:spTgt spid="7"/>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8">
                                            <p:txEl>
                                              <p:pRg st="0" end="0"/>
                                            </p:txEl>
                                          </p:spTgt>
                                        </p:tgtEl>
                                        <p:attrNameLst>
                                          <p:attrName>style.visibility</p:attrName>
                                        </p:attrNameLst>
                                      </p:cBhvr>
                                      <p:to>
                                        <p:strVal val="visible"/>
                                      </p:to>
                                    </p:set>
                                    <p:animEffect transition="in" filter="fade">
                                      <p:cBhvr>
                                        <p:cTn id="14" dur="500"/>
                                        <p:tgtEl>
                                          <p:spTgt spid="21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8">
                                            <p:txEl>
                                              <p:pRg st="3" end="3"/>
                                            </p:txEl>
                                          </p:spTgt>
                                        </p:tgtEl>
                                        <p:attrNameLst>
                                          <p:attrName>style.visibility</p:attrName>
                                        </p:attrNameLst>
                                      </p:cBhvr>
                                      <p:to>
                                        <p:strVal val="visible"/>
                                      </p:to>
                                    </p:set>
                                    <p:animEffect transition="in" filter="fade">
                                      <p:cBhvr>
                                        <p:cTn id="20" dur="500"/>
                                        <p:tgtEl>
                                          <p:spTgt spid="21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animEffect transition="in" filter="fade">
                                      <p:cBhvr>
                                        <p:cTn id="23" dur="500"/>
                                        <p:tgtEl>
                                          <p:spTgt spid="218">
                                            <p:txEl>
                                              <p:pRg st="4" end="4"/>
                                            </p:txEl>
                                          </p:spTgt>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PRODUITS VENDUS EN FRANCE</a:t>
            </a:r>
            <a:endParaRPr/>
          </a:p>
        </p:txBody>
      </p:sp>
      <p:cxnSp>
        <p:nvCxnSpPr>
          <p:cNvPr id="219" name="Google Shape;219;p28"/>
          <p:cNvCxnSpPr/>
          <p:nvPr/>
        </p:nvCxnSpPr>
        <p:spPr>
          <a:xfrm flipV="1">
            <a:off x="5350909" y="670588"/>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263924" y="3191818"/>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719 441 Lignes (produits)</a:t>
            </a:r>
          </a:p>
          <a:p>
            <a:pPr marL="0" indent="0"/>
            <a:endParaRPr lang="fr-FR" smtClean="0"/>
          </a:p>
          <a:p>
            <a:pPr marL="0" indent="0"/>
            <a:r>
              <a:rPr lang="fr-FR" sz="2000" b="1" smtClean="0">
                <a:solidFill>
                  <a:schemeClr val="accent1">
                    <a:lumMod val="75000"/>
                  </a:schemeClr>
                </a:solidFill>
                <a:latin typeface="Abril Fatface"/>
              </a:rPr>
              <a:t> 57 colonnes </a:t>
            </a:r>
            <a:endParaRPr lang="fr-FR" sz="2000" b="1">
              <a:solidFill>
                <a:schemeClr val="accent1">
                  <a:lumMod val="75000"/>
                </a:schemeClr>
              </a:solidFill>
              <a:latin typeface="Abril Fatface"/>
            </a:endParaRPr>
          </a:p>
        </p:txBody>
      </p:sp>
      <p:sp>
        <p:nvSpPr>
          <p:cNvPr id="3" name="TextBox 2"/>
          <p:cNvSpPr txBox="1"/>
          <p:nvPr/>
        </p:nvSpPr>
        <p:spPr>
          <a:xfrm>
            <a:off x="1465251" y="987663"/>
            <a:ext cx="5010150" cy="230832"/>
          </a:xfrm>
          <a:prstGeom prst="rect">
            <a:avLst/>
          </a:prstGeom>
          <a:noFill/>
        </p:spPr>
        <p:txBody>
          <a:bodyPr wrap="square" rtlCol="0">
            <a:spAutoFit/>
          </a:bodyPr>
          <a:lstStyle/>
          <a:p>
            <a:r>
              <a:rPr lang="fr-FR" sz="900" err="1" smtClean="0"/>
              <a:t>cleaned_data</a:t>
            </a:r>
            <a:r>
              <a:rPr lang="fr-FR" sz="900"/>
              <a:t>["</a:t>
            </a:r>
            <a:r>
              <a:rPr lang="fr-FR" sz="900" err="1"/>
              <a:t>countries_tags</a:t>
            </a:r>
            <a:r>
              <a:rPr lang="fr-FR" sz="900"/>
              <a:t>"]=="</a:t>
            </a:r>
            <a:r>
              <a:rPr lang="fr-FR" sz="900" err="1"/>
              <a:t>en:france</a:t>
            </a:r>
            <a:r>
              <a:rPr lang="fr-FR" sz="900" smtClean="0"/>
              <a:t>"</a:t>
            </a:r>
            <a:endParaRPr lang="en-US" sz="900"/>
          </a:p>
        </p:txBody>
      </p:sp>
      <p:pic>
        <p:nvPicPr>
          <p:cNvPr id="5" name="Picture 4"/>
          <p:cNvPicPr>
            <a:picLocks noChangeAspect="1"/>
          </p:cNvPicPr>
          <p:nvPr/>
        </p:nvPicPr>
        <p:blipFill>
          <a:blip r:embed="rId6"/>
          <a:stretch>
            <a:fillRect/>
          </a:stretch>
        </p:blipFill>
        <p:spPr>
          <a:xfrm>
            <a:off x="1631396" y="3217284"/>
            <a:ext cx="7439025" cy="1378330"/>
          </a:xfrm>
          <a:prstGeom prst="rect">
            <a:avLst/>
          </a:prstGeom>
        </p:spPr>
      </p:pic>
    </p:spTree>
    <p:extLst>
      <p:ext uri="{BB962C8B-B14F-4D97-AF65-F5344CB8AC3E}">
        <p14:creationId xmlns:p14="http://schemas.microsoft.com/office/powerpoint/2010/main" val="4288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7160613"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z="2200" err="1" smtClean="0"/>
              <a:t>Retrait</a:t>
            </a:r>
            <a:r>
              <a:rPr lang="en-HK" sz="2200" smtClean="0"/>
              <a:t> de </a:t>
            </a:r>
            <a:r>
              <a:rPr lang="en-HK" sz="2200" err="1" smtClean="0"/>
              <a:t>lignes</a:t>
            </a:r>
            <a:r>
              <a:rPr lang="en-HK" sz="2200" smtClean="0"/>
              <a:t> par rapport aux </a:t>
            </a:r>
            <a:r>
              <a:rPr lang="en-HK" sz="2200" err="1" smtClean="0"/>
              <a:t>informations</a:t>
            </a:r>
            <a:r>
              <a:rPr lang="en-HK" sz="2200" smtClean="0"/>
              <a:t> m</a:t>
            </a:r>
            <a:r>
              <a:rPr lang="fr-FR" sz="2200" smtClean="0"/>
              <a:t>é</a:t>
            </a:r>
            <a:r>
              <a:rPr lang="en-HK" sz="2200" smtClean="0"/>
              <a:t>tier</a:t>
            </a:r>
            <a:endParaRPr sz="2200"/>
          </a:p>
        </p:txBody>
      </p:sp>
      <p:cxnSp>
        <p:nvCxnSpPr>
          <p:cNvPr id="219" name="Google Shape;219;p28"/>
          <p:cNvCxnSpPr/>
          <p:nvPr/>
        </p:nvCxnSpPr>
        <p:spPr>
          <a:xfrm flipV="1">
            <a:off x="6990137" y="712877"/>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213" y="2542779"/>
            <a:ext cx="3676650" cy="2562225"/>
          </a:xfrm>
          <a:prstGeom prst="rect">
            <a:avLst/>
          </a:prstGeom>
        </p:spPr>
      </p:pic>
      <p:sp>
        <p:nvSpPr>
          <p:cNvPr id="6" name="TextBox 5"/>
          <p:cNvSpPr txBox="1"/>
          <p:nvPr/>
        </p:nvSpPr>
        <p:spPr>
          <a:xfrm>
            <a:off x="7271012" y="4724708"/>
            <a:ext cx="1747594" cy="307777"/>
          </a:xfrm>
          <a:prstGeom prst="rect">
            <a:avLst/>
          </a:prstGeom>
          <a:noFill/>
        </p:spPr>
        <p:txBody>
          <a:bodyPr wrap="none" rtlCol="0">
            <a:spAutoFit/>
          </a:bodyPr>
          <a:lstStyle/>
          <a:p>
            <a:r>
              <a:rPr lang="en-HK" smtClean="0"/>
              <a:t>(Source: Wikipedia)</a:t>
            </a:r>
            <a:endParaRPr lang="en-US"/>
          </a:p>
        </p:txBody>
      </p:sp>
    </p:spTree>
    <p:extLst>
      <p:ext uri="{BB962C8B-B14F-4D97-AF65-F5344CB8AC3E}">
        <p14:creationId xmlns:p14="http://schemas.microsoft.com/office/powerpoint/2010/main" val="13350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err="1" smtClean="0"/>
              <a:t>Choix</a:t>
            </a:r>
            <a:r>
              <a:rPr lang="en-HK" smtClean="0"/>
              <a:t> d’un sous ensemble pour </a:t>
            </a:r>
            <a:r>
              <a:rPr lang="en-HK" err="1" smtClean="0"/>
              <a:t>l’analyse</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8500519" y="3320912"/>
            <a:ext cx="1062626" cy="1403796"/>
          </a:xfrm>
          <a:prstGeom prst="rect">
            <a:avLst/>
          </a:prstGeom>
          <a:noFill/>
          <a:ln>
            <a:noFill/>
          </a:ln>
        </p:spPr>
      </p:pic>
      <p:sp>
        <p:nvSpPr>
          <p:cNvPr id="11" name="Google Shape;218;p28"/>
          <p:cNvSpPr txBox="1">
            <a:spLocks/>
          </p:cNvSpPr>
          <p:nvPr/>
        </p:nvSpPr>
        <p:spPr>
          <a:xfrm>
            <a:off x="1946572" y="1333522"/>
            <a:ext cx="4047508" cy="15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l"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fr-FR" b="1" smtClean="0">
                <a:latin typeface="Abril Fatface"/>
              </a:rPr>
              <a:t>Le Data Set devient : </a:t>
            </a:r>
          </a:p>
          <a:p>
            <a:pPr marL="0" indent="0"/>
            <a:endParaRPr lang="fr-FR" smtClean="0"/>
          </a:p>
          <a:p>
            <a:pPr marL="0" indent="0"/>
            <a:r>
              <a:rPr lang="fr-FR" smtClean="0"/>
              <a:t> </a:t>
            </a:r>
            <a:r>
              <a:rPr lang="fr-FR" sz="2000" b="1" smtClean="0">
                <a:solidFill>
                  <a:schemeClr val="accent1">
                    <a:lumMod val="75000"/>
                  </a:schemeClr>
                </a:solidFill>
                <a:latin typeface="Abril Fatface"/>
              </a:rPr>
              <a:t>713 537 Lignes (produits)</a:t>
            </a:r>
          </a:p>
          <a:p>
            <a:pPr marL="0" indent="0"/>
            <a:endParaRPr lang="fr-FR" smtClean="0"/>
          </a:p>
          <a:p>
            <a:pPr marL="0" indent="0"/>
            <a:r>
              <a:rPr lang="fr-FR" sz="2000" b="1" smtClean="0">
                <a:solidFill>
                  <a:schemeClr val="accent1">
                    <a:lumMod val="75000"/>
                  </a:schemeClr>
                </a:solidFill>
                <a:latin typeface="Abril Fatface"/>
              </a:rPr>
              <a:t> 13 colonnes </a:t>
            </a:r>
            <a:endParaRPr lang="fr-FR" sz="2000" b="1">
              <a:solidFill>
                <a:schemeClr val="accent1">
                  <a:lumMod val="75000"/>
                </a:schemeClr>
              </a:solidFill>
              <a:latin typeface="Abril Fatface"/>
            </a:endParaRPr>
          </a:p>
        </p:txBody>
      </p:sp>
      <p:pic>
        <p:nvPicPr>
          <p:cNvPr id="2" name="Picture 1"/>
          <p:cNvPicPr>
            <a:picLocks noChangeAspect="1"/>
          </p:cNvPicPr>
          <p:nvPr/>
        </p:nvPicPr>
        <p:blipFill>
          <a:blip r:embed="rId6"/>
          <a:stretch>
            <a:fillRect/>
          </a:stretch>
        </p:blipFill>
        <p:spPr>
          <a:xfrm>
            <a:off x="0" y="3005709"/>
            <a:ext cx="8461330" cy="2034202"/>
          </a:xfrm>
          <a:prstGeom prst="rect">
            <a:avLst/>
          </a:prstGeom>
        </p:spPr>
      </p:pic>
    </p:spTree>
    <p:extLst>
      <p:ext uri="{BB962C8B-B14F-4D97-AF65-F5344CB8AC3E}">
        <p14:creationId xmlns:p14="http://schemas.microsoft.com/office/powerpoint/2010/main" val="39513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442346" y="1137877"/>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Fin du </a:t>
            </a:r>
            <a:r>
              <a:rPr lang="en-HK" err="1" smtClean="0"/>
              <a:t>nettoyage</a:t>
            </a:r>
            <a:r>
              <a:rPr lang="en-HK" smtClean="0"/>
              <a:t>, interpolation, export</a:t>
            </a:r>
            <a:endParaRPr/>
          </a:p>
        </p:txBody>
      </p:sp>
      <p:cxnSp>
        <p:nvCxnSpPr>
          <p:cNvPr id="219" name="Google Shape;219;p28"/>
          <p:cNvCxnSpPr/>
          <p:nvPr/>
        </p:nvCxnSpPr>
        <p:spPr>
          <a:xfrm flipV="1">
            <a:off x="5931636" y="788153"/>
            <a:ext cx="4307725" cy="6323"/>
          </a:xfrm>
          <a:prstGeom prst="straightConnector1">
            <a:avLst/>
          </a:prstGeom>
          <a:noFill/>
          <a:ln w="76200" cap="flat" cmpd="sng">
            <a:solidFill>
              <a:schemeClr val="accent1"/>
            </a:solidFill>
            <a:prstDash val="solid"/>
            <a:round/>
            <a:headEnd type="none" w="med" len="med"/>
            <a:tailEnd type="none" w="med" len="med"/>
          </a:ln>
        </p:spPr>
      </p:cxnSp>
      <p:pic>
        <p:nvPicPr>
          <p:cNvPr id="10" name="Google Shape;1140;p50"/>
          <p:cNvPicPr preferRelativeResize="0"/>
          <p:nvPr/>
        </p:nvPicPr>
        <p:blipFill>
          <a:blip r:embed="rId5">
            <a:alphaModFix/>
          </a:blip>
          <a:stretch>
            <a:fillRect/>
          </a:stretch>
        </p:blipFill>
        <p:spPr>
          <a:xfrm>
            <a:off x="7442427" y="2946447"/>
            <a:ext cx="1062626" cy="1403796"/>
          </a:xfrm>
          <a:prstGeom prst="rect">
            <a:avLst/>
          </a:prstGeom>
          <a:noFill/>
          <a:ln>
            <a:noFill/>
          </a:ln>
        </p:spPr>
      </p:pic>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375" y="972813"/>
            <a:ext cx="4699454" cy="3226570"/>
          </a:xfrm>
          <a:prstGeom prst="rect">
            <a:avLst/>
          </a:prstGeom>
        </p:spPr>
      </p:pic>
      <p:pic>
        <p:nvPicPr>
          <p:cNvPr id="5" name="Picture 4"/>
          <p:cNvPicPr>
            <a:picLocks noChangeAspect="1"/>
          </p:cNvPicPr>
          <p:nvPr/>
        </p:nvPicPr>
        <p:blipFill>
          <a:blip r:embed="rId7"/>
          <a:stretch>
            <a:fillRect/>
          </a:stretch>
        </p:blipFill>
        <p:spPr>
          <a:xfrm>
            <a:off x="2293303" y="4273461"/>
            <a:ext cx="7010180" cy="1949108"/>
          </a:xfrm>
          <a:prstGeom prst="rect">
            <a:avLst/>
          </a:prstGeom>
        </p:spPr>
      </p:pic>
    </p:spTree>
    <p:extLst>
      <p:ext uri="{BB962C8B-B14F-4D97-AF65-F5344CB8AC3E}">
        <p14:creationId xmlns:p14="http://schemas.microsoft.com/office/powerpoint/2010/main" val="20033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ANALYSE ET DASHBOARD</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04</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2" name="TextBox 1"/>
          <p:cNvSpPr txBox="1"/>
          <p:nvPr/>
        </p:nvSpPr>
        <p:spPr>
          <a:xfrm>
            <a:off x="2944506" y="3970091"/>
            <a:ext cx="5676102" cy="346963"/>
          </a:xfrm>
          <a:prstGeom prst="rect">
            <a:avLst/>
          </a:prstGeom>
          <a:noFill/>
        </p:spPr>
        <p:txBody>
          <a:bodyPr wrap="square" rtlCol="0">
            <a:spAutoFit/>
          </a:bodyPr>
          <a:lstStyle/>
          <a:p>
            <a:endParaRPr lang="en-US" sz="1200"/>
          </a:p>
        </p:txBody>
      </p:sp>
      <p:sp>
        <p:nvSpPr>
          <p:cNvPr id="3" name="Rectangle 1"/>
          <p:cNvSpPr>
            <a:spLocks noChangeArrowheads="1"/>
          </p:cNvSpPr>
          <p:nvPr/>
        </p:nvSpPr>
        <p:spPr bwMode="auto">
          <a:xfrm>
            <a:off x="1593668" y="2772393"/>
            <a:ext cx="6729656" cy="18466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333333"/>
                </a:solidFill>
                <a:effectLst/>
                <a:latin typeface="Arial Unicode MS"/>
                <a:ea typeface="Menlo"/>
              </a:rPr>
              <a:t>https://mybinder.org/v2/gh/PhilippeGe/P3_Philippe_OC/main?filepath=P3_02_dashboard.ipynb</a:t>
            </a:r>
            <a:r>
              <a:rPr kumimoji="0" lang="en-US" altLang="en-US" sz="1200" b="0" i="0" u="none" strike="noStrike" cap="none" normalizeH="0" baseline="0" smtClean="0">
                <a:ln>
                  <a:noFill/>
                </a:ln>
                <a:solidFill>
                  <a:schemeClr val="tx1"/>
                </a:solidFill>
                <a:effectLst/>
              </a:rPr>
              <a:t> </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4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a:t>
            </a:r>
            <a:r>
              <a:rPr lang="en-HK" err="1" smtClean="0"/>
              <a:t>univari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910" y="940137"/>
            <a:ext cx="4019566" cy="2782777"/>
          </a:xfrm>
          <a:prstGeom prst="rect">
            <a:avLst/>
          </a:prstGeom>
        </p:spPr>
      </p:pic>
      <p:pic>
        <p:nvPicPr>
          <p:cNvPr id="6" name="Picture 5"/>
          <p:cNvPicPr>
            <a:picLocks noChangeAspect="1"/>
          </p:cNvPicPr>
          <p:nvPr/>
        </p:nvPicPr>
        <p:blipFill>
          <a:blip r:embed="rId6"/>
          <a:stretch>
            <a:fillRect/>
          </a:stretch>
        </p:blipFill>
        <p:spPr>
          <a:xfrm>
            <a:off x="5226000" y="2228927"/>
            <a:ext cx="4187446" cy="2987973"/>
          </a:xfrm>
          <a:prstGeom prst="rect">
            <a:avLst/>
          </a:prstGeom>
        </p:spPr>
      </p:pic>
    </p:spTree>
    <p:extLst>
      <p:ext uri="{BB962C8B-B14F-4D97-AF65-F5344CB8AC3E}">
        <p14:creationId xmlns:p14="http://schemas.microsoft.com/office/powerpoint/2010/main" val="386662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970" y="7937"/>
            <a:ext cx="5456030" cy="5143500"/>
          </a:xfrm>
          <a:prstGeom prst="rect">
            <a:avLst/>
          </a:prstGeom>
        </p:spPr>
      </p:pic>
    </p:spTree>
    <p:extLst>
      <p:ext uri="{BB962C8B-B14F-4D97-AF65-F5344CB8AC3E}">
        <p14:creationId xmlns:p14="http://schemas.microsoft.com/office/powerpoint/2010/main" val="31812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Bivari</a:t>
            </a:r>
            <a:r>
              <a:rPr lang="fr-FR" smtClean="0"/>
              <a:t>é</a:t>
            </a:r>
            <a:r>
              <a:rPr lang="en-HK" smtClean="0"/>
              <a:t>e </a:t>
            </a:r>
            <a:endParaRPr/>
          </a:p>
        </p:txBody>
      </p:sp>
      <p:cxnSp>
        <p:nvCxnSpPr>
          <p:cNvPr id="219" name="Google Shape;219;p28"/>
          <p:cNvCxnSpPr/>
          <p:nvPr/>
        </p:nvCxnSpPr>
        <p:spPr>
          <a:xfrm>
            <a:off x="3271687" y="733962"/>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671633" y="872582"/>
            <a:ext cx="3896343" cy="2063619"/>
          </a:xfrm>
          <a:prstGeom prst="rect">
            <a:avLst/>
          </a:prstGeom>
        </p:spPr>
      </p:pic>
      <p:pic>
        <p:nvPicPr>
          <p:cNvPr id="5" name="Picture 4"/>
          <p:cNvPicPr>
            <a:picLocks noChangeAspect="1"/>
          </p:cNvPicPr>
          <p:nvPr/>
        </p:nvPicPr>
        <p:blipFill>
          <a:blip r:embed="rId6"/>
          <a:stretch>
            <a:fillRect/>
          </a:stretch>
        </p:blipFill>
        <p:spPr>
          <a:xfrm>
            <a:off x="426287" y="2962174"/>
            <a:ext cx="4126214" cy="2181326"/>
          </a:xfrm>
          <a:prstGeom prst="rect">
            <a:avLst/>
          </a:prstGeom>
        </p:spPr>
      </p:pic>
      <p:pic>
        <p:nvPicPr>
          <p:cNvPr id="6" name="Picture 5"/>
          <p:cNvPicPr>
            <a:picLocks noChangeAspect="1"/>
          </p:cNvPicPr>
          <p:nvPr/>
        </p:nvPicPr>
        <p:blipFill>
          <a:blip r:embed="rId7"/>
          <a:stretch>
            <a:fillRect/>
          </a:stretch>
        </p:blipFill>
        <p:spPr>
          <a:xfrm>
            <a:off x="4552501" y="2910228"/>
            <a:ext cx="4237229" cy="2244162"/>
          </a:xfrm>
          <a:prstGeom prst="rect">
            <a:avLst/>
          </a:prstGeom>
        </p:spPr>
      </p:pic>
      <p:pic>
        <p:nvPicPr>
          <p:cNvPr id="7" name="Picture 6"/>
          <p:cNvPicPr>
            <a:picLocks noChangeAspect="1"/>
          </p:cNvPicPr>
          <p:nvPr/>
        </p:nvPicPr>
        <p:blipFill>
          <a:blip r:embed="rId8"/>
          <a:stretch>
            <a:fillRect/>
          </a:stretch>
        </p:blipFill>
        <p:spPr>
          <a:xfrm rot="1919136">
            <a:off x="5683209" y="918749"/>
            <a:ext cx="3619500" cy="438150"/>
          </a:xfrm>
          <a:prstGeom prst="rect">
            <a:avLst/>
          </a:prstGeom>
        </p:spPr>
      </p:pic>
    </p:spTree>
    <p:extLst>
      <p:ext uri="{BB962C8B-B14F-4D97-AF65-F5344CB8AC3E}">
        <p14:creationId xmlns:p14="http://schemas.microsoft.com/office/powerpoint/2010/main" val="10100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TABLE DES MATIERES</a:t>
            </a:r>
            <a:endParaRPr dirty="0"/>
          </a:p>
        </p:txBody>
      </p:sp>
      <p:cxnSp>
        <p:nvCxnSpPr>
          <p:cNvPr id="163" name="Google Shape;163;p25"/>
          <p:cNvCxnSpPr/>
          <p:nvPr/>
        </p:nvCxnSpPr>
        <p:spPr>
          <a:xfrm>
            <a:off x="4275796"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65" name="Google Shape;165;p2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6" name="Google Shape;166;p25"/>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67" name="Google Shape;167;p25"/>
          <p:cNvSpPr txBox="1">
            <a:spLocks noGrp="1"/>
          </p:cNvSpPr>
          <p:nvPr>
            <p:ph type="title"/>
          </p:nvPr>
        </p:nvSpPr>
        <p:spPr>
          <a:xfrm>
            <a:off x="11499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sp>
        <p:nvSpPr>
          <p:cNvPr id="168" name="Google Shape;168;p25"/>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Objectif</a:t>
            </a:r>
            <a:endParaRPr dirty="0"/>
          </a:p>
        </p:txBody>
      </p:sp>
      <p:sp>
        <p:nvSpPr>
          <p:cNvPr id="169" name="Google Shape;169;p25"/>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Pr</a:t>
            </a:r>
            <a:r>
              <a:rPr lang="fr-FR" dirty="0" smtClean="0"/>
              <a:t>ésentation</a:t>
            </a:r>
            <a:r>
              <a:rPr lang="en-HK" dirty="0" smtClean="0"/>
              <a:t> de la mission</a:t>
            </a:r>
            <a:endParaRPr dirty="0"/>
          </a:p>
        </p:txBody>
      </p:sp>
      <p:sp>
        <p:nvSpPr>
          <p:cNvPr id="170" name="Google Shape;170;p25"/>
          <p:cNvSpPr txBox="1">
            <a:spLocks noGrp="1"/>
          </p:cNvSpPr>
          <p:nvPr>
            <p:ph type="title" idx="4"/>
          </p:nvPr>
        </p:nvSpPr>
        <p:spPr>
          <a:xfrm>
            <a:off x="11499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171" name="Google Shape;171;p25"/>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Analyse et Dashboard</a:t>
            </a:r>
            <a:endParaRPr dirty="0"/>
          </a:p>
        </p:txBody>
      </p:sp>
      <p:sp>
        <p:nvSpPr>
          <p:cNvPr id="172" name="Google Shape;172;p25"/>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Utilisation et manipulation interactive des donn</a:t>
            </a:r>
            <a:r>
              <a:rPr lang="fr-FR" dirty="0" smtClean="0"/>
              <a:t>é</a:t>
            </a:r>
            <a:r>
              <a:rPr lang="en-HK" dirty="0" smtClean="0"/>
              <a:t>es</a:t>
            </a:r>
            <a:endParaRPr dirty="0"/>
          </a:p>
        </p:txBody>
      </p:sp>
      <p:sp>
        <p:nvSpPr>
          <p:cNvPr id="173" name="Google Shape;173;p25"/>
          <p:cNvSpPr txBox="1">
            <a:spLocks noGrp="1"/>
          </p:cNvSpPr>
          <p:nvPr>
            <p:ph type="title" idx="7"/>
          </p:nvPr>
        </p:nvSpPr>
        <p:spPr>
          <a:xfrm>
            <a:off x="33057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174" name="Google Shape;174;p25"/>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Donn</a:t>
            </a:r>
            <a:r>
              <a:rPr lang="fr-FR" dirty="0" smtClean="0"/>
              <a:t>ées</a:t>
            </a:r>
            <a:endParaRPr dirty="0"/>
          </a:p>
        </p:txBody>
      </p:sp>
      <p:sp>
        <p:nvSpPr>
          <p:cNvPr id="175" name="Google Shape;175;p25"/>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Pr</a:t>
            </a:r>
            <a:r>
              <a:rPr lang="fr-FR" dirty="0" smtClean="0"/>
              <a:t>é</a:t>
            </a:r>
            <a:r>
              <a:rPr lang="en-HK" dirty="0" smtClean="0"/>
              <a:t>sentation du jeu de donn</a:t>
            </a:r>
            <a:r>
              <a:rPr lang="fr-FR" dirty="0" smtClean="0"/>
              <a:t>é</a:t>
            </a:r>
            <a:r>
              <a:rPr lang="en-HK" dirty="0" smtClean="0"/>
              <a:t>es</a:t>
            </a:r>
            <a:endParaRPr dirty="0"/>
          </a:p>
        </p:txBody>
      </p:sp>
      <p:sp>
        <p:nvSpPr>
          <p:cNvPr id="176" name="Google Shape;176;p25"/>
          <p:cNvSpPr txBox="1">
            <a:spLocks noGrp="1"/>
          </p:cNvSpPr>
          <p:nvPr>
            <p:ph type="title" idx="13"/>
          </p:nvPr>
        </p:nvSpPr>
        <p:spPr>
          <a:xfrm>
            <a:off x="33057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dirty="0"/>
          </a:p>
        </p:txBody>
      </p:sp>
      <p:sp>
        <p:nvSpPr>
          <p:cNvPr id="177" name="Google Shape;177;p25"/>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Conclusion</a:t>
            </a:r>
            <a:endParaRPr dirty="0"/>
          </a:p>
        </p:txBody>
      </p:sp>
      <p:sp>
        <p:nvSpPr>
          <p:cNvPr id="179" name="Google Shape;179;p25"/>
          <p:cNvSpPr txBox="1">
            <a:spLocks noGrp="1"/>
          </p:cNvSpPr>
          <p:nvPr>
            <p:ph type="title" idx="16"/>
          </p:nvPr>
        </p:nvSpPr>
        <p:spPr>
          <a:xfrm>
            <a:off x="5470096"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180" name="Google Shape;180;p25"/>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Nettoyage</a:t>
            </a:r>
            <a:endParaRPr dirty="0"/>
          </a:p>
        </p:txBody>
      </p:sp>
      <p:sp>
        <p:nvSpPr>
          <p:cNvPr id="181" name="Google Shape;181;p25"/>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Nettoyage de surface, des aberrations. </a:t>
            </a:r>
            <a:r>
              <a:rPr lang="en-US" dirty="0" smtClean="0"/>
              <a:t>E</a:t>
            </a:r>
            <a:r>
              <a:rPr lang="en" smtClean="0"/>
              <a:t>xports de donn</a:t>
            </a:r>
            <a:r>
              <a:rPr lang="fr-FR" dirty="0" smtClean="0"/>
              <a:t>é</a:t>
            </a:r>
            <a:r>
              <a:rPr lang="en-HK" dirty="0" smtClean="0"/>
              <a:t>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xEl>
                                              <p:pRg st="0" end="0"/>
                                            </p:txEl>
                                          </p:spTgt>
                                        </p:tgtEl>
                                        <p:attrNameLst>
                                          <p:attrName>style.visibility</p:attrName>
                                        </p:attrNameLst>
                                      </p:cBhvr>
                                      <p:to>
                                        <p:strVal val="visible"/>
                                      </p:to>
                                    </p:set>
                                    <p:animEffect transition="in" filter="fade">
                                      <p:cBhvr>
                                        <p:cTn id="13" dur="500"/>
                                        <p:tgtEl>
                                          <p:spTgt spid="169">
                                            <p:txEl>
                                              <p:pRg st="0" end="0"/>
                                            </p:txEl>
                                          </p:spTgt>
                                        </p:tgtEl>
                                      </p:cBhvr>
                                    </p:animEffect>
                                  </p:childTnLst>
                                </p:cTn>
                              </p:par>
                              <p:par>
                                <p:cTn id="14"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5" dur="2000" fill="hold"/>
                                        <p:tgtEl>
                                          <p:spTgt spid="166"/>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500"/>
                                        <p:tgtEl>
                                          <p:spTgt spid="1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5">
                                            <p:txEl>
                                              <p:pRg st="0" end="0"/>
                                            </p:txEl>
                                          </p:spTgt>
                                        </p:tgtEl>
                                        <p:attrNameLst>
                                          <p:attrName>style.visibility</p:attrName>
                                        </p:attrNameLst>
                                      </p:cBhvr>
                                      <p:to>
                                        <p:strVal val="visible"/>
                                      </p:to>
                                    </p:set>
                                    <p:animEffect transition="in" filter="fade">
                                      <p:cBhvr>
                                        <p:cTn id="26" dur="500"/>
                                        <p:tgtEl>
                                          <p:spTgt spid="175">
                                            <p:txEl>
                                              <p:pRg st="0" end="0"/>
                                            </p:txEl>
                                          </p:spTgt>
                                        </p:tgtEl>
                                      </p:cBhvr>
                                    </p:animEffect>
                                  </p:childTnLst>
                                </p:cTn>
                              </p:par>
                              <p:par>
                                <p:cTn id="27" presetID="26" presetClass="emph" presetSubtype="0" fill="hold" nodeType="withEffect">
                                  <p:stCondLst>
                                    <p:cond delay="0"/>
                                  </p:stCondLst>
                                  <p:childTnLst>
                                    <p:animEffect transition="out" filter="fade">
                                      <p:cBhvr>
                                        <p:cTn id="28" dur="500" tmFilter="0, 0; .2, .5; .8, .5; 1, 0"/>
                                        <p:tgtEl>
                                          <p:spTgt spid="166"/>
                                        </p:tgtEl>
                                      </p:cBhvr>
                                    </p:animEffect>
                                    <p:animScale>
                                      <p:cBhvr>
                                        <p:cTn id="29" dur="250" autoRev="1" fill="hold"/>
                                        <p:tgtEl>
                                          <p:spTgt spid="16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fade">
                                      <p:cBhvr>
                                        <p:cTn id="37" dur="500"/>
                                        <p:tgtEl>
                                          <p:spTgt spid="1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1">
                                            <p:txEl>
                                              <p:pRg st="0" end="0"/>
                                            </p:txEl>
                                          </p:spTgt>
                                        </p:tgtEl>
                                        <p:attrNameLst>
                                          <p:attrName>style.visibility</p:attrName>
                                        </p:attrNameLst>
                                      </p:cBhvr>
                                      <p:to>
                                        <p:strVal val="visible"/>
                                      </p:to>
                                    </p:set>
                                    <p:animEffect transition="in" filter="fade">
                                      <p:cBhvr>
                                        <p:cTn id="40" dur="500"/>
                                        <p:tgtEl>
                                          <p:spTgt spid="181">
                                            <p:txEl>
                                              <p:pRg st="0" end="0"/>
                                            </p:txEl>
                                          </p:spTgt>
                                        </p:tgtEl>
                                      </p:cBhvr>
                                    </p:animEffect>
                                  </p:childTnLst>
                                </p:cTn>
                              </p:par>
                              <p:par>
                                <p:cTn id="41"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2" dur="2000" fill="hold"/>
                                        <p:tgtEl>
                                          <p:spTgt spid="166"/>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fade">
                                      <p:cBhvr>
                                        <p:cTn id="47" dur="500"/>
                                        <p:tgtEl>
                                          <p:spTgt spid="1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1"/>
                                        </p:tgtEl>
                                        <p:attrNameLst>
                                          <p:attrName>style.visibility</p:attrName>
                                        </p:attrNameLst>
                                      </p:cBhvr>
                                      <p:to>
                                        <p:strVal val="visible"/>
                                      </p:to>
                                    </p:set>
                                    <p:animEffect transition="in" filter="fade">
                                      <p:cBhvr>
                                        <p:cTn id="50" dur="500"/>
                                        <p:tgtEl>
                                          <p:spTgt spid="1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2">
                                            <p:txEl>
                                              <p:pRg st="0" end="0"/>
                                            </p:txEl>
                                          </p:spTgt>
                                        </p:tgtEl>
                                        <p:attrNameLst>
                                          <p:attrName>style.visibility</p:attrName>
                                        </p:attrNameLst>
                                      </p:cBhvr>
                                      <p:to>
                                        <p:strVal val="visible"/>
                                      </p:to>
                                    </p:set>
                                    <p:animEffect transition="in" filter="fade">
                                      <p:cBhvr>
                                        <p:cTn id="53" dur="500"/>
                                        <p:tgtEl>
                                          <p:spTgt spid="172">
                                            <p:txEl>
                                              <p:pRg st="0" end="0"/>
                                            </p:txEl>
                                          </p:spTgt>
                                        </p:tgtEl>
                                      </p:cBhvr>
                                    </p:animEffect>
                                  </p:childTnLst>
                                </p:cTn>
                              </p:par>
                              <p:par>
                                <p:cTn id="54" presetID="26" presetClass="emph" presetSubtype="0" fill="hold" nodeType="withEffect">
                                  <p:stCondLst>
                                    <p:cond delay="0"/>
                                  </p:stCondLst>
                                  <p:childTnLst>
                                    <p:animEffect transition="out" filter="fade">
                                      <p:cBhvr>
                                        <p:cTn id="55" dur="500" tmFilter="0, 0; .2, .5; .8, .5; 1, 0"/>
                                        <p:tgtEl>
                                          <p:spTgt spid="166"/>
                                        </p:tgtEl>
                                      </p:cBhvr>
                                    </p:animEffect>
                                    <p:animScale>
                                      <p:cBhvr>
                                        <p:cTn id="56" dur="250" autoRev="1" fill="hold"/>
                                        <p:tgtEl>
                                          <p:spTgt spid="166"/>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4" dur="2000" fill="hold"/>
                                        <p:tgtEl>
                                          <p:spTgt spid="1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build="p"/>
      <p:bldP spid="170" grpId="0"/>
      <p:bldP spid="171" grpId="0"/>
      <p:bldP spid="172" grpId="0" build="p"/>
      <p:bldP spid="173" grpId="0"/>
      <p:bldP spid="174" grpId="0"/>
      <p:bldP spid="175" grpId="0" build="p"/>
      <p:bldP spid="176" grpId="0"/>
      <p:bldP spid="177" grpId="0"/>
      <p:bldP spid="179" grpId="0"/>
      <p:bldP spid="180" grpId="0"/>
      <p:bldP spid="1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Analyse Multivari</a:t>
            </a:r>
            <a:r>
              <a:rPr lang="fr-FR" smtClean="0"/>
              <a:t>é</a:t>
            </a:r>
            <a:r>
              <a:rPr lang="en-HK" smtClean="0"/>
              <a:t>e: ACP </a:t>
            </a:r>
            <a:endParaRPr/>
          </a:p>
        </p:txBody>
      </p:sp>
      <p:cxnSp>
        <p:nvCxnSpPr>
          <p:cNvPr id="219" name="Google Shape;219;p28"/>
          <p:cNvCxnSpPr/>
          <p:nvPr/>
        </p:nvCxnSpPr>
        <p:spPr>
          <a:xfrm>
            <a:off x="3937892" y="773151"/>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5455022" y="1897869"/>
            <a:ext cx="3688978" cy="3245631"/>
          </a:xfrm>
          <a:prstGeom prst="rect">
            <a:avLst/>
          </a:prstGeom>
        </p:spPr>
      </p:pic>
      <p:pic>
        <p:nvPicPr>
          <p:cNvPr id="5" name="Picture 4"/>
          <p:cNvPicPr>
            <a:picLocks noChangeAspect="1"/>
          </p:cNvPicPr>
          <p:nvPr/>
        </p:nvPicPr>
        <p:blipFill>
          <a:blip r:embed="rId6"/>
          <a:stretch>
            <a:fillRect/>
          </a:stretch>
        </p:blipFill>
        <p:spPr>
          <a:xfrm>
            <a:off x="620041" y="1178988"/>
            <a:ext cx="4771719" cy="3964512"/>
          </a:xfrm>
          <a:prstGeom prst="rect">
            <a:avLst/>
          </a:prstGeom>
        </p:spPr>
      </p:pic>
    </p:spTree>
    <p:extLst>
      <p:ext uri="{BB962C8B-B14F-4D97-AF65-F5344CB8AC3E}">
        <p14:creationId xmlns:p14="http://schemas.microsoft.com/office/powerpoint/2010/main" val="25171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4" name="Picture 3"/>
          <p:cNvPicPr>
            <a:picLocks noChangeAspect="1"/>
          </p:cNvPicPr>
          <p:nvPr/>
        </p:nvPicPr>
        <p:blipFill>
          <a:blip r:embed="rId5"/>
          <a:stretch>
            <a:fillRect/>
          </a:stretch>
        </p:blipFill>
        <p:spPr>
          <a:xfrm>
            <a:off x="1053240" y="972813"/>
            <a:ext cx="2825682" cy="2047702"/>
          </a:xfrm>
          <a:prstGeom prst="rect">
            <a:avLst/>
          </a:prstGeom>
        </p:spPr>
      </p:pic>
      <p:pic>
        <p:nvPicPr>
          <p:cNvPr id="6" name="Picture 5"/>
          <p:cNvPicPr>
            <a:picLocks noChangeAspect="1"/>
          </p:cNvPicPr>
          <p:nvPr/>
        </p:nvPicPr>
        <p:blipFill>
          <a:blip r:embed="rId6"/>
          <a:stretch>
            <a:fillRect/>
          </a:stretch>
        </p:blipFill>
        <p:spPr>
          <a:xfrm>
            <a:off x="4043097" y="957736"/>
            <a:ext cx="2984719" cy="2162952"/>
          </a:xfrm>
          <a:prstGeom prst="rect">
            <a:avLst/>
          </a:prstGeom>
        </p:spPr>
      </p:pic>
      <p:pic>
        <p:nvPicPr>
          <p:cNvPr id="7" name="Picture 6"/>
          <p:cNvPicPr>
            <a:picLocks noChangeAspect="1"/>
          </p:cNvPicPr>
          <p:nvPr/>
        </p:nvPicPr>
        <p:blipFill>
          <a:blip r:embed="rId7"/>
          <a:stretch>
            <a:fillRect/>
          </a:stretch>
        </p:blipFill>
        <p:spPr>
          <a:xfrm>
            <a:off x="975219" y="3033778"/>
            <a:ext cx="2903703" cy="2109722"/>
          </a:xfrm>
          <a:prstGeom prst="rect">
            <a:avLst/>
          </a:prstGeom>
        </p:spPr>
      </p:pic>
      <p:pic>
        <p:nvPicPr>
          <p:cNvPr id="8" name="Picture 7"/>
          <p:cNvPicPr>
            <a:picLocks noChangeAspect="1"/>
          </p:cNvPicPr>
          <p:nvPr/>
        </p:nvPicPr>
        <p:blipFill>
          <a:blip r:embed="rId8"/>
          <a:stretch>
            <a:fillRect/>
          </a:stretch>
        </p:blipFill>
        <p:spPr>
          <a:xfrm>
            <a:off x="4043096" y="3051983"/>
            <a:ext cx="2984719" cy="2162952"/>
          </a:xfrm>
          <a:prstGeom prst="rect">
            <a:avLst/>
          </a:prstGeom>
        </p:spPr>
      </p:pic>
    </p:spTree>
    <p:extLst>
      <p:ext uri="{BB962C8B-B14F-4D97-AF65-F5344CB8AC3E}">
        <p14:creationId xmlns:p14="http://schemas.microsoft.com/office/powerpoint/2010/main" val="38242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a:spLocks noGrp="1"/>
          </p:cNvSpPr>
          <p:nvPr>
            <p:ph type="ctrTitle"/>
          </p:nvPr>
        </p:nvSpPr>
        <p:spPr>
          <a:xfrm>
            <a:off x="258291" y="366513"/>
            <a:ext cx="571563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HK" smtClean="0"/>
              <a:t>Variables Quali vs Quanti (Anova)</a:t>
            </a:r>
            <a:endParaRPr/>
          </a:p>
        </p:txBody>
      </p:sp>
      <p:cxnSp>
        <p:nvCxnSpPr>
          <p:cNvPr id="219" name="Google Shape;219;p28"/>
          <p:cNvCxnSpPr/>
          <p:nvPr/>
        </p:nvCxnSpPr>
        <p:spPr>
          <a:xfrm>
            <a:off x="5178863" y="754440"/>
            <a:ext cx="5872313" cy="48654"/>
          </a:xfrm>
          <a:prstGeom prst="straightConnector1">
            <a:avLst/>
          </a:prstGeom>
          <a:noFill/>
          <a:ln w="76200" cap="flat" cmpd="sng">
            <a:solidFill>
              <a:schemeClr val="accent1"/>
            </a:solidFill>
            <a:prstDash val="solid"/>
            <a:round/>
            <a:headEnd type="none" w="med" len="med"/>
            <a:tailEnd type="none" w="med" len="med"/>
          </a:ln>
        </p:spPr>
      </p:cxnSp>
      <p:sp>
        <p:nvSpPr>
          <p:cNvPr id="3" name="AutoShape 2" descr="data:image/png;base64,iVBORw0KGgoAAAANSUhEUgAAA3cAAAJhCAYAAADiy0kkAAAAOXRFWHRTb2Z0d2FyZQBNYXRwbG90bGliIHZlcnNpb24zLjQuMSwgaHR0cHM6Ly9tYXRwbG90bGliLm9yZy/Z1A+gAAAACXBIWXMAAAsTAAALEwEAmpwYAAA780lEQVR4nO3deZiVdeH//9cAA6iAqIHikvsOomIQpoKaSwo/+uCSS6iFuYPiiiumIoYoGEpprh+1BBUl0SzN5JNiqFNquOSSqCS5EYrsDPP7g8v5NrI4jMzCzeNxXV7XnHPu+9zvc5/3nOHpfZ9zSioqKioCAADAKq1RfQ8AAACAr0/cAQAAFIC4AwAAKABxBwAAUADiDgAAoADEHUADVZ8fZuyDlAFg1SPuAGqoT58+2XbbbSv/22GHHdKlS5ccf/zxeeaZZ6osO3bs2Gy77baZPn16te77+eefT//+/b9yuW233Ta33HJLkmTkyJHZZZddVvyBfMkbb7yRY489tvLypEmTsu222+bvf//7177vFVWf2/7vfVtfHnvssWy77ba5//7763Ucq4qBAwemR48elZcbwnMIUJea1PcAAFZlu+66a84777wkycKFC/Phhx/mnnvuyY9+9KMMGzas8h+a3bt3z+jRo9OqVatq3e99992Xt99++yuXGz16dDbccMOaP4ClePTRR6vE1I477pjRo0dnyy23XKnb4av98pe/zA9/+MMccsgh9T0UAFYB4g7ga2jVqlV23nnnKtcdeOCBOfbYY3PppZdmzz33zNprr511110366677krf/pe3XRtatGhRJ9uhqkWLFmXo0KHZdNNN63soAKwinJYJsJI1atQop5xySmbOnJlHH300yZKnZf7zn//M8ccfn9122y277rpr+vbtm9deey3J4lPLHnjggbzxxhvZdtttM2nSpIwdOzZdunTJzTffnC5duqRbt26ZPXv2Uk87e/DBB7P33nunY8eOOfHEE/POO+9U3vbl09aS5PHHH8+2226bqVOnZuTIkbn++usr73vs2LFLPTXyscceyyGHHJKdd9453bp1y4gRI7Jw4cLK2/fZZ5/86le/yqBBg9K5c+fKI5yff/75cvfdhAkT8v3vfz877bRTjjjiiEydOnWJZSZPnpxjjz02HTt2zLe//e1cfvnlmTNnTuXtH330UU4//fR06dIlHTt2zFFHHZVnn312udt9++2307dv3+yyyy7Zb7/98uc//3mJZaZOnZrTTz89Xbt2zS677JKTTz45U6ZMqbx95MiR6d27d8aPH58DDjggHTp0yCGHHJK//vWvlcsMHDgw/fv3zx133JG99947O+20U/r06ZO33nqryraefvrp/OAHP8j//M//ZJ999sl1112X8vLyKsuMHz8+PXv2TPv27fPd7343d955Z5XbX3zxxRx99NHZZZdd0rlz5/Tv3z//+te/lrkPqjP+JHnuuedy9NFHZ9ddd83uu++eyy67LLNmzaq8vU+fPhkyZEiGDx+e73znO+nYsWNOOeWUfPDBB8vc9hfz+5lnnkmvXr3Svn37HHTQQfnjH/9YZXxfPu341VdfrfwdqY5PPvkk5557bjp37pxddtklJ510Ut57773K28vLyzN06NB07969cgy/+c1vqnXfAA2BuAOoBZ07d07jxo3zt7/9bYnbFi1alJNPPjnl5eUZPnx4hg8fnv/85z858cQTU15enlNOOSXdunXLJptsktGjR2fHHXdMksycOTMPPfRQhg0blvPPPz9rrrnmEvc9Z86cDBs2LP3798/QoUMzZcqUHHfccZk9e3a1xn3YYYfl0EMPTfPmzTN69Oh07959iWVGjx6d0047LTvttFOuv/76/PCHP8ytt96agQMHVlnuxhtvzGeffZZrr702Z5xxRh5++OH84he/WOa2X3jhhZx88snZfPPNc/3116dr16659NJLqyzz5ptv5oc//GFKSkoyYsSInH322XnkkUdyxhlnVC5zzjnn5N13382QIUMyatSorLHGGjnxxBMzY8aMpW73888/T58+ffLJJ5/k6quvzgknnLDEY/n3v/+dww47LO+8804uvfTSDBkyJFOnTs1RRx1VJVqmTJmSn//85znttNMycuTIzJs3L6effnqV8J04cWIefPDBXHjhhbn66qvzzjvvVNneM888k5/85CfZeOONc/3116dv37657bbbcsUVV1Qu88ADD+Sss87Kt771rfzyl7/M97///QwZMiQ333xzksVz5YQTTsj666+fUaNG5fLLL88rr7ySM888c5n7vzrjnzBhQo455pi0adMmw4cPT79+/TJ+/PiceOKJWbRoUeX93H///XnxxRdz5ZVX5tJLL82kSZMyZMiQ5W571qxZueCCC3L00UfnxhtvzDrrrJMBAwYs83lbUXPnzs0xxxyTsrKyXHTRRRk6dGg+/vjj/PCHP8ynn36aZPGcvf/++3PGGWfklltuyZ577plLL710qbEP0BA5LROgFjRu3DitW7fOxx9/vMRtn3zySaZMmZJ+/fplzz33TJK0a9cu48ePz+zZs/PNb34z6667bt5///0qp0OWl5fntNNOq1xnaSoqKnL11Vena9euSZItttgiPXv2zMMPP5zDDjvsK8e9wQYbZIMNNkijRo2WeipmeXl5RowYkYMPPjiDBg1Kkuyxxx5p2bJlBg0alOOPPz7bbbdd5X1de+21KSkpyR577JFnn302//d//5dzzjlnqdu++eabs9lmm1Wus9dee2XmzJlVjkiNGjUq3/jGN3LTTTeladOmSZLNNtssRx99dJ577rl861vfSllZWU477bTss88+SZKtt946t912W+bMmZPWrVsvsd2xY8fmP//5T+67775ssMEGSZK11147/fr1q1zm9ttvz9y5c3PrrbdWnl7buXPnfPe7381tt91WGWezZs3K7bffnp122qlyf51yyil57bXX0r59+8plbrzxxrRt2zZJ8sEHH2Tw4MH5z3/+k3XWWScjRoxIx44dM3z48CTJXnvtlbXXXjvnn39++vbtmw033DDXXnttevbsmUsuuaTyOSgpKcmoUaNy1FFH5a233sqMGTPSp0+fyqNd66yzTv7yl79k0aJFadRo6f9v96vGf91112WnnXbKiBEjKtfZeOONc/zxx+fJJ5+s3OeNGzfOjTfemGbNmiVJXnvttYwZM2ap2/zCggULcs455+Sggw5Kkqy33nrp1atXJk2alAMOOGC561bHgw8+mLfffjsPPfRQ5ftHu3btmr333jt33nlnTjvttJSVlaV9+/b5/ve/nyTp0qVLmjdvnjXWWONrbx+gLjhyB1DH1ltvvWy22Wa5+OKLc8EFF+T3v/99Ntpoo5x55plp2bLlctfdfPPNl3t7y5YtK8MuWRw2m2yyScrKylbK2P/5z39m+vTpOfDAA6tcf/DBBydZ/CmfX+jQoUNKSkoqL2+wwQbLPYL417/+NXvuuWeVdfbff/8qy0yaNCm77757GjVqlIULF2bhwoXZeeed06JFi8pPKN1tt93y85//PGeeeWbGjRuXpk2b5rzzzku7du2Wud1tttmmMuySZN99903jxo0rLz/33HPp0qVLlfdNrrvuuunatWuVUz6bNGlSGXFfPOYkVU4b3XDDDSvD7svLzJkzJy+99FL23nvvyse3cOHC7LXXXlm0aFEmTZqUt99+Ox9++GG6d+++xDKzZs3KSy+9lK222iqtW7fOSSedlMsuuywTJkzIzjvvnP79+y8z7L5q/LNmzcorr7yyxHP/xftKn3vuucrrtt1228qw++J+/nsfLMt//w+Fpe27r2PSpEnZdNNNs+mmm1bus+bNm6dTp075y1/+kmTx3HnqqafSp0+f3HHHHXnvvfcyYMCA7LbbbitlDAC1zZE7gFowb968fPrpp1l//fWXuK1Ro0a5/fbbM3LkyPzxj3/M/fffn+bNm+eII47Ieeedt9x/fH/Vh7Kst956S11n5syZK/4gluKL09e+vJ2WLVumadOmVd5T9+WjHSUlJcv9/rzPPvss66yzTpXrvvGNb1S5PGPGjIwePTqjR49eYv2PPvooSTJ8+PDccMMN+d3vfpeHH344paWlOeigg3LZZZelefPm1dpu48aNq+zrzz77LNtvv/0S66633np58803Ky83bdq0yvP3xc//fcril/fLfy/z2WefZdGiRbnmmmtyzTXXLPUxfnGa4llnnZWzzjprqcu0aNEid911V2644YY88MADufvuu9OqVauccMIJ+clPfrLEOtUZ/8yZM1NRUbHMOfZ1nvsv/Pfzs7R993XMmDEj//znPytPc/5vm222WZLkhBNOyBprrJH77rsvV155Za688sp06tQpV111Vb75zW+ulHEA1CZxB1ALnn/++SxcuDCdOnVa6u3t2rXLlVdemUWLFuWFF17Ivffem9tvvz0dO3asPC2tJj777LMlrvv444+zzTbbJFn8j+wv/2P5vz8M46t8cVrjJ598ssR258+fv9TTHlfkvr98v19+v1WLFi2y77775sgjj1xi/S8CrXXr1rnwwgtz4YUX5tVXX81vf/vb3Hbbbdlqq61ywgknLHW7X/5Ak4qKisqQTRafprm0U2w//vjjr/WYv2yttdZKkpx88snZd999l7i9bdu2leO65JJLKk+f/G8bb7xxksVHbUeMGJH58+enrKwsd9xxR4YNG5bOnTunY8eOKzy2li1bpqSkZInnKFn5+2Fpvu7cbdmyZbbbbrsq7138when+DZu3DjHHXdcjjvuuLz//vt5/PHHM3LkyFx22WWV72cEaMiclgmwklVUVOSmm25K69atlzitMFn8/qM99tgjL7/8cho1apRdd901V1xxRZo0aZL3338/SZZ79G55pk+fnpdffrny8ssvv5ypU6emc+fOSRbHwyeffFLlH8lfPmVzedvefPPNs84661R+CugXHnnkkSSLv/evprp06ZI//elPVT58ZMKECVWW6dSpU/75z3+mffv26dChQzp06JB27drlmmuuyRtvvJHp06ene/fu+cMf/pAk2X777XPeeedlww03zLRp05a53TfeeKPKJ18+88wzmT9/fpXtTpo0qcqX0E+fPj3PPPPM13rMX9aiRYtst912ee+99yofX4cOHVJaWpprr702//73v7PFFlukdevW+eCDD6osM2PGjFx33XX5/PPP83//93/p2rVrpk+fnqZNm6Zr1665+OKLk6Ryjq2otdZaK9tvv/0Sz/2f//znzJw5c6Xuh6Vp0aJF5s6dW+V/YKzI6ca77rprpk6dmo022qhyn7Vv3z633357nnzyySTJj3/848oPftlwww1zzDHH5Lvf/e4y5w5AQ+PIHcDX8Nlnn+WFF15IsvhLzD/44IPce++9ee655zJs2LC0aNFiiXW22mqrrLXWWjnvvPNy2mmnZe21186DDz6YkpKSyk+nbNWqVf7973/n6aefrvIeqK/StGnTnHnmmTn77LOzYMGCDBs2LNttt13lB1LstddeufPOO/PTn/40Bx10UP7yl7/k8ccfr3IfrVq1ypw5c/L4448vcWSocePGOe2003L55Zdn7bXXzr777pt//OMfGTlyZA488MDKI4Q1cdJJJ+WQQw7JqaeemqOOOir/+Mc/cvfdd1dZ5pRTTskRRxyR008/PYccckjmz5+fUaNGZdq0adlhhx2y7rrrZtNNN83gwYMze/bstGvXLk8++WTef//97Lfffkvd7ve///3ceuutOemkkzJgwIDMnTs3w4cPT2lpaeUyxx13XB544IH8+Mc/zsknn5wk+cUvfpGmTZvm2GOPrfFjXpr+/fvn1FNPTYsWLbLffvvlP//5T0aMGJFGjRplm222SZMmTdKvX79cddVVSRZ/KMjUqVNzzTXXZLPNNsvGG2+cli1bpqKiIqeddlp+8pOfpLS0NHfccUdatWqVLl261Hhs/fr1yymnnJIzzjgjvXv3zrRp03Lttddml112yV577bWydsFS7bnnnhkyZEguvPDCHH300Xnttdfy61//utrrH3roobnzzjvz4x//OCeccEJat26d0aNH5w9/+EP+v//v/0uyOOJ/8YtfpE2bNunQoUPeeuutPProoyv9OQaoLeIO4Gv461//mh/84AdJFh/xWnvttbPzzjvnf//3f5f5IQxNmjTJr371q/zsZz/LpZdeWvmdcjfeeGO22mqrJMkPfvCD/OlPf8qJJ56YoUOHVns8G220UY477rj89Kc/zaxZs9KtW7dcfPHFlaed7bXXXhkwYEDuuuuuPPjgg+natWuuuuqqKu/DOvjgg/Pggw/mjDPOyOmnn75E4P3whz9M8+bNc+utt+bee+9N27Zt86Mf/SinnHLKCu27L9t6661z6623ZujQoenXr18233zzXHLJJVU+XbN9+/a54447MmLEiPTv3z/NmjXLrrvumqFDh1a+v/Haa6/N0KFDM2zYsMyYMSObb755hg0blt13332p223WrFnuuOOOXH755Rk4cGBatWqVAQMG5Oqrr65cpl27drn77rtz9dVXZ+DAgWncuHG6dOmS4cOHV/kglpVh3333zahRo3LDDTdk7NixadGiRXbfffecffbZle9l++I5uP3223PrrbemdevWOfDAAzNgwICUlJSkdevWufnmm3PNNdfk3HPPzYIFC7LTTjvltttu+8r3bS7PPvvskxtuuCE33HBDTjnllLRu3To9evTIgAEDqnwATW3Ycsstc8UVV+QXv/hFfvKTn6Rjx475+c9/nsMPP7xa67do0SJ33313hg4dmksvvTTz58/P1ltvnVGjRqVbt25JFv8PhkWLFuU3v/lNRowYkTZt2uTYY4/NaaedVpsPDWClKamozjucAQAAaNC85w4AAKAAxB0AAEABiDsAAIACEHcAAAAFsMp8WuaiRYsya9aslJaWpqSkpL6HAwAAUKcqKiqyYMGCrLXWWkv9XtpVJu5mzZqV119/vb6HAQAAUK+22WabtGzZconrV5m4++LLZLfZZpvK72uCL0yePHmFvugZ6oJ5SUNkXtIQmZc0RA1xXs6fPz+vv/56ZRt92SoTd1+citm0adM0a9asnkdDQ2Re0BCZlzRE5iUNkXlJQ9RQ5+Wy3qbmA1UAAAAKQNwBAAAUgLgDAAAoAHEHAABQAOIOAACgAMQdAABAAYg7AACAAhB3AAAABSDuAAAACkDcAQAAFIC4AwAAKABxBwAAUADiDgAAoADEHQAAQAGIOwAAgAIQdwAAAAUg7gAAAApA3AEAABSAuAMAACiAWo+7zz//PD169MjUqVOTJH/7299y+OGH5+CDD86ZZ56Z+fPn1/YQAAAACq9W4+7FF1/MkUcemSlTpiRZHHr9+vXLZZddlocffjhJct9999XmEAAAAFYLtRp3Y8aMyaBBg9K2bdskydNPP52dd9452223XZLkoosuyn777VebQwAAAFgtNKnNOx88eHCVy++8807WXHPNnHrqqXn33Xez2267ZeDAgbU5BAAAgNVCrcbdl5WXl+epp57K6NGjs+GGG+bCCy/MTTfdlH79+lX7PiZPnlyLI2RVVlZWVt9DgCWYlzRE5iUNkXlJbdpu+x2z1prNV3idVW1e1mncfeMb30jHjh2zySabJEm+973v5a677lqh+2jfvn2aNWtWG8NjFVZWVpZOnTrV9zCgCvOShsi8pCEyL6kLPc8at0LLP3RNrwY3L+fNm7fcg111+lUIe+yxR15++eVMmzYtSfKnP/0pO+64Y10OAQAAoJDq9Mhdu3btctlll+Wkk07KvHnzsv322+e8886ryyEAAAAUUp3E3RNPPFH5c/fu3dO9e/e62CwAAMBqo05PywQAAKB2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Go17j7//PP06NEjU6dOrXL93XffnT59+tTmpgEAAFYrtRZ3L774Yo488shMmTKlyvVvvvlmbrzxxtraLAAAwGqp1uJuzJgxGTRoUNq2bVt53fz583PJJZfk9NNPr63NAgAArJaa1NYdDx48eInrrrnmmhxyyCHZeOONa3y/kydP/jrDosDKysrqewiwBPOShsi8pCEyL6lNnTp1qtF6q9q8rLW4+7Knn34606ZNy/nnn59JkybV+H7at2+fZs2arcSRUQRlZWU1/qWF2mJe0hCZlzRE5iUNVUObl/PmzVvuwa46i7vx48fnjTfeSK9evTJ79ux8/PHHOeOMMzJixIi6GgIAAEBh1VncDRkypPLnSZMm5frrrxd2AAAAK4nvuQMAACiAWj9y98QTTyxxXZcuXdKlS5fa3jQAAMBqw5E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HUetx9/vnn6dGjR6ZOnZokGT16dHr06JGePXvm/PPPz/z582t7CAAAAIVXq3H34osv5sgjj8yUKVOSJG+//XZuueWW3HPPPfntb3+bRYsW5de//nVtDgEAAGC1UKtxN2bMmAwaNCht27ZNkjRt2jSXXnppWrRokZKSkmyzzTZ5//33a3MIAAAAq4UmtXnngwcPrnJ5o402ykYbbZQkmT59eu6+++4MGTJkhe5z8uTJK218FEtZWVl9DwGWYF7SEJmXNETmJbWpU6dONVpvVZuXtRp3y/LBBx/k+OOPzyGHHJIuXbqs0Lrt27dPs2bNamlkrKrKyspq/EsLtcW8pCEyL2mIzEsaqoY2L+fNm7fcg111/mmZb731Vo488sj8z//8T0499dS63jwAAEAh1emRu88//zx9+/bNgAED0qtXr7rcNAAAQKHV6ZG7++67Lx9//HFuvfXW9OrVK7169cp1111Xl0MAAAAopDo5cvfEE08kSY477rgcd9xxdbFJAACA1Uqdv+cOAACAlU/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EHcAAAAFIO4AAAAKQNwBAAAUgLgDAAAoAHEHAABQAOIOAACgAMQdAABAAYg7AACAAhB3AAAABSDuAAAACkDcAQAAFIC4AwAAKABxBwAAUADiDgAAoADEHQAAQAGIOwAAgAKo9bj7/PPP06NHj0ydOjVJMnHixPTs2TP7779/hg8fXtubBwAAWC3Uaty9+OKLOfLIIzNlypQkydy5c3PBBRdk1KhReeSRRzJ58uRMmDChNocAAACwWqjVuBszZkwGDRqUtm3bJkleeumlbLrpptlkk03SpEmT9OzZM48++mhtDgEAAGC10KQ273zw4MFVLn/44Ydp06ZN5eW2bdvmgw8+qM0hAAAArBZqNe6+rKKiYonrSkpKVug+Jk+evLKGQ8GUlZXV9xBgCeYlDZF5SUNkXlKbOnXqVKP1VrV5Wadxt/766+fjjz+uvPzhhx9WnrJZXe3bt0+zZs1W9tBYxZWVldX4lxZqi3lJQ2Re0hCZlzRUDW1ezps3b7kHu+r0qxA6duyYt99+O++8807Ky8szfvz47LXXXnU5BAAAgEKq0yN3zZo1y1VXXZV+/fpl3rx56datWw488MC6HAIAAEAh1UncPfHEE5U/d+3aNb/97W/rYrMAAACrjTo9LRMAAIDaIe4AAAAKQNwBAAAUgLgDAAAoAHEHAABQAOIOAACgAMQdAABAAYg7AACAAhB3AAAABSDuAAAACkDcAQAAFIC4AwAAKABxBwAAUADiDgAAoADEHQAAQAGIOwAAgAIQdwAAAAUg7gAAAApA3AEAABSAuAMAACgAcQcAAFAA1Yq7jz76KCeccEIOOOCAfPzxx+nbt28+/PDD2h4bAAAA1VStuPvpT3+a7373u2nWrFnWXnvtbLfddrnoootqe2wAAABUU7Xi7l//+lcOP/zwNGrUKKWlpTnnnHMybdq02h4bAAAA1VStuCspKcmiRYsqL3/++edVLgMAAFC/mlRnof333z9nn312Zs6cmXvuuSf33ntvvve979X22AAAAKimasXdSSedlAcffDCLFi3KxIkTc8QRR+TQQw+t7bEBAABQTdWKu4ULF6ZRo0YZMWJEPvroozz88MOpqKhISUlJbY8PAACAaqjWe+4uvfTSPPnkk4tXaNQoZWVlufLKK2tzXAAAAKyAah25e+GFFzJ+/PgkyXrrrZfrrrsuvXr1qtWBAQAAUH3VOnK3YMGCzJ8/v/LywoULa21AAAAArLhqHbnr3r17+vbtm169eqWkpCTjx49Pt27dantsAAAAVFO14u7cc8/N3XffnT/+8Y9p0qRJ9ttvvxxxxBG1PTYAAACqqVpx17hx4xxzzDE55phjans8AAAA1EC14u6RRx7JsGHD8umnn6aioqLy+r/+9a+1NjAAAACqr1pxd91112XgwIHZYYcdfLcdAABAA1StuGvVqlX233//2h4LAAAANVStr0Lo2LFjJkyYUNtjAQAAoIaqdeRuwoQJueuuu1JaWprS0tJUVFSkpKTEe+4AAAAaiGrF3e23317LwwAAAODrqNZpmRtttFH+/ve/Z8yYMVl33XXzt7/9LRtttFFtjw0AAIBqqlbc3XTTTfnNb36TRx99NHPnzs3111+fG264obbHBgAAQDVVK+4efvjh/OpXv8oaa6yRddZZJ2PGjMn48eNre2wAAABUU7XirkmTJmnatGnl5VatWqVJk2q9XQ8AAIA6UK1Ca9euXZ588smUlJRk/vz5ueWWW7znDgAAoAGpVtxdfPHFOffcc/OPf/wjO++8czp27Jhhw4bV9tgAAACopmrF3frrr5877rgjc+bMSXl5eVq0aFHb4wIAAGAFVCvubrvttqVe/6Mf/WilDgYAAICaqVbcvf7665U/z58/P2VlZenSpUutDQoAAIAVU624GzJkSJXL06dPz7nnnlsrAwIAAGDFVeurEL5s3XXXzb/+9a+VPRYAAABqaIXfc1dRUZHJkydnvfXWq7VBAQAAsGJW+D13yeLvvXNaJgAAQMNRo/fcAQAA0LBUK+769OmTkpKSZd7+v//7vyttQAAAAKy4asVd+/bt89Zbb+Xwww9PaWlpxo0bl4ULF+bggw+u7fEBAABQDdWKu7/+9a/59a9/ncaNGydJ9txzzxx++OE54IADarTRcePG5aabbkqS7LXXXjnvvPNqdD8AAAAsVq2vQpg+fXrmz59feXnWrFmZO3dujTY4Z86cDB48OHfeeWfGjRuX559/PhMnTqzRfQEAALBYtY7c9ejRI4cffnj222+/VFRU5He/+12OOeaYGm2wvLw8ixYtypw5c7Lmmmtm4cKFadasWY3uCwAAgMVKKioqKqqz4GOPPZa//OUvadasWbp3757OnTvXeKN33nlnrr766jRv3jydO3fOyJEjl/uBLUkyb968TJ48ucbbBAAAVk+dOnVKz7PGrdA6D13TK2VlZbU0oq+nffv2Sz1AVq0jd0my/vrrZ+utt07v3r3z8ssv13ggr732Wu6///786U9/SsuWLXP22WfnlltuyfHHH1+t9Zf1QFi9lZWVpVOnTvU9DKjCvKQhMi9piMxLGqqGNi+/6oDXct9zt2DBgiTJ/fffn/PPPz8333xzZs6cmVNOOSVjxoyp0YCeeuqpdO3aNeutt16aNm2a3r1759lnn63RfQEAALDYcuPusMMOy1tvvZW77roro0ePTosWLbLeeutl7NixueOOO2q0we222y4TJ07M7NmzU1FRkSeeeCIdOnSo0X0BAACw2HJPyzzssMNy3XXXpVGjRmnRokXl9e3atav8WoQVtccee+SVV15J7969U1pamg4dOuSEE06o0X0BAACw2HLj7uijj87RRx+dvn375tVXX6380JPf/va3WXvttWu80RNOOEHQAQAArETV+kCVCy64IKeffnrefffd7LHHHmnWrFlGjRpV22MDAACgmqoVd3Pnzs24ceMyZcqUlJeXZ/PNN09paWltjw0AAIBqWu4Hqnzh7LPPTuPGjbPllltmm222EXYAAAANTLXibtttt81DDz2U999/PzNmzKj8DwAAgIahWqdl/vGPf8yjjz5a5bqSkpK8+uqrtTIoAAAAVky14u7vf/97bY8DAACAr2G5p2VefPHFlT9Pnz691gcDAABAzSw37iZPnlz5c9++fWt9MAAAANTMcuOuoqJiqT8DAADQsFTr0zKTxR+gAgAAQMO03A9UWbRoUT799NNUVFSkvLy88ucvtG7durbHBwAAQDUsN+5ef/31fPvb364Mui5dulTe5qsQAAAAGo7lxt1rr71WV+MAAADga6j2e+4AAABouMQdAABAAYg7AACAAhB3AAAABSDuAAAACkDcAQAAFIC4AwAAKABxBwAAUADiDgAAoADEHQAAQAGIOwAAgAIQdwAAAAUg7gAAAApA3AEAABSAuAMAACgAcQcAAFAA4g4AAKAAxB0AAEABiDsAAIACEHcAAAAFIO4AAAAKQNwBAAAUgLgDAAAoAHEHAABQAOIOAACgAMQdAABAAYg7AACAAhB3AAAABSDuAAAACkDcAQAAFIC4AwAAKABxBwAAUADiDgAAoADEHQAAQAGIOwAAgAIQdwAAAAUg7gAAAApA3AEAABSAuAMAACgAcQcAAFAA4g4AAKAAxB0AAEABiDsAAIACqJe4e+KJJ9K7d+8ceOCBueKKK+pjCAAAAIVS53H33nvvZdCgQRk1alQeeuihvPLKK5kwYUJdDwMAAKBQmtT1Bh977LEcdNBB2WCDDZIkw4cPT7Nmzep6GAAAAIVS53H3zjvvpLS0NH379s1HH32UvffeO2eccUa11588eXLtDY5VWllZWX0PAZZgXtIQmZc0ROYltalTp041Wm9Vm5d1Hnfl5eV5/vnnc+edd2bNNdfMKaeckgceeCC9e/eu1vrt27d3pI8llJWV1fiXFmqLeUlDZF7SEJmXNFQNbV7OmzdvuQe76vw9d9/4xjfStWvXrLvuumnevHn23XffvPTSS3U9DAAAgEKp87jbe++989RTT+Wzzz5LeXl5/vznP2fHHXes62EAAAAUSp2fltmxY8ccf/zxOeqoo7JgwYJ85zvfySGHHFLXwwAAACiUOo+7JDn00ENz6KGH1semAQAACqlevsQcAACAlUvcAQAAFIC4AwAAKABxBwAAUADiDgAAoADEHQAAQAGIOwAAgAIQdwAAAAUg7gAAAApA3AEAABSAuAMAACgAcQcAAFAA4g4AAKAAxB0AAEABiDsAAIACEHcAAAAFIO4AAAAKQNwBAAAUgLgDAAAoAHEHAABQAOIOAACgAMQdAABAAYg7AACAAhB3AAAABSDuAAAACkDcAQAAFIC4A2rV/AXldboei9Vk/9nnALBqa1LfAwCKrWlp4/Q8a9wKr/fQNb1qYTSrj5rsd/scAFZtjtwBAAAUgLgDAAAoAHEHAABQAOIOAACgAMQdAABAAYg7AACAAhB3AAAABSDuAAAACkDcAQAAFIC4AwAAKABxBwAAUADiDgAAoADEHQAAQAGIOwAAgAIQdwAAAAUg7gAAAApA3AEAABSAuAMAACgAcQcAAFAA4g4AAKAAxB0AAEABiDsAAIACEHcAAAAFIO4AAAAKQNwBAAAUgLgDAAAoAHEHAABQAPUadz/72c8ycODA+hwCAABAIdRb3D3zzDN54IEH6mvzAAAAhVIvcTdjxowMHz48J510Un1sHgAAoHDqJe4uueSSDBgwIK1ataqPzQMAABROk7re4L333pt27dqla9euGTt27AqvP3ny5FoYFUVQVlZW30OoF9ttv2PWWrP5Cq83b/7CNGu6Yi8Bs2bPzWuvvrxC63Tq1GmFlv9vRXhO6+sx1HS/N+R9XtO5XpN5W3QN+XmmmL7q93dZr1l+f1lZivh3cWnqPO4eeeSRfPTRR+nVq1c+/fTTzJ49O1deeWUuuOCCaq3fvn37NGvWrJZHyaqmrKzsa0XEqq7nWeNWeJ2Hrum1wus9dE2vOt3Pq/pzuirOy4Y+3prO9Yb+uOrSqjgvKQa/v6yKGtr8mzdv3nIPdtV53N12222VP48dOzbPPvtstcMOAACApfM9dwAAAAVQ50fu/lvv3r3Tu3fv+hwCAABAIThyBwAAUADiDgAAoADEHQAAQAGIOwAAgAIQdwAAAAUg7gAAAApA3AEAABSAuAMAACgAcQcAAFAA4g4AAKAAxB0AAEABiDsAAIACEHcAAAAFIO4AAAAKQNwBAAAUgLgDAAAoAHEHAABQAOIOAACgAMQdAABAAYg7AACAAhB3AAAABSDuAAAACkDcAQAAFIC4AwAAKABxBwAAUADiDgAAoADEHQAAQAGIO5Zp/oLyOlkHAKgf/tZDsTSp7wHQcDUtbZyeZ41boXUeuqZXLY0GAFjZ/K2HYnHkDgAAoADEHQAAQAGIOwAAgAIQdwAAAAUg7gAAAApA3AEAABSAuAMAACgAcQcAAFAA4g4AAKAAxB0AAEABiDsAAIACEHcAAAAFIO4AAAAKQNwBAAAUgLgDAAAoAHEHAABQAOIOAACgAMQdAABAAYg7AACAAhB3AAAABSDuAAAACkDcAQAAFIC4AwAAKABxBwAAUADiDgAAoADEHQAAQAGIOwAAgAJoUh8bvf766/O73/0uSdKtW7ece+659TEMAACAwqjzI3cTJ07MU089lQceeCAPPvhgXn755Tz22GN1PQwAAIBCqfMjd23atMnAgQPTtGnTJMmWW26Z999/v66HAQAAUCh1Hndbb7115c9TpkzJI488knvuuaeuhwEAAFAo9fKeuyR54403cuKJJ+a8887LZpttVu31Jk+eXHuDqqHttt8xa63ZfIXWmTV7bl579eVaGtHK0alTpxqtV1ZWtpJH0rC3W99q+jzV1Iru568zviI8p/X1GFa139/qWN3n0sq0IvujqH/jWKwmv1fzF5SnaWnjWhjN0vn9rTm/v/9PEf8uLk29xF1ZWVn69++fCy64IAcffPAKrdu+ffs0a9aslkZWcz3PGrdCyz90Ta86/0d5XamPx1VWVlbY/dnQ1OV+XtWf01VxXq5q462uoj6umqjJvPQ3jv/WtLRxjeZETZlLX4/f36+noe2LefPmLfdgV53H3bRp03Lqqadm+PDh6dq1a11vHgAAoJDqPO5uueWWzJs3L1dddVXldUcccUSOPPLIuh4KAABAYdR53F100UW56KKL6nqzAAAAhVbn33MHAADAyifuAAAACkDcAQAAFIC4AwAAKABxBwAAUADiDgAAoADEHQAAQAGIOwAAgAIQdwAAAAUg7gAAAApA3AEAABSAuAMAACgAcQcAAFAA4g4AAKAAxB0AAEABiDsAAIACEHcAAAAFIO4AAAAKQNwBAAAUgLgDAAAoAHEHAABQAOIOAACgAMQdAABAAYg7AACAAhB3AAAABSDuAAAACkDcAQAAFIC4g68wf0F5na4HAAA10aS+BwANXdPSxul51rgVXu+ha3rVwmgAAGDpHLkDAAAoAHEHAABQAOIOAACgAMQdAABAAYg7AACAAhB3AAAABSDuAAAACkDcAQAAFIC4AwAAKABxBwAAUADiDgAAoADEHQAAQAGIOwAAgAIQdwAAAAUg7gAAAApA3AEAABSAuAMAACgAcQcAAFAA4g4AAKAAxB0AAEABiDsAAIACEHcAAAAFIO4AAAAKQNwBAAAUgLgDAAAoAHEHAABQAOIOAACgAOol7h566KEcdNBB2W+//XL33XfXxxAAAAAKpUldb/CDDz7I8OHDM3bs2DRt2jRHHHFEunTpkq222qquhwIAAFAYdR53EydOzLe//e20bt06SXLAAQfk0UcfzWmnnbbc9SoqKpIk8+fPr+0h1kjrtRqv0PLz5s2rpZGsXKvS46rNba/ofkjqdl/UdHx19fw29P1Xm+rzcaxKv7/VtTrPpZVpRfdJEecS/09Nnt+6WOeL9fh6/P7+P0XYF1+00Bdt9GUlFcu6pZbceOONmT17dgYMGJAkuffee/PSSy/l8ssvX+56M2fOzOuvv14XQwQAAGiwttlmm7Rs2XKJ6+v8yN3SWrKkpOQr11trrbWyzTbbpLS0tFrLAwAAFElFRUUWLFiQtdZaa6m313ncrb/++nn++ecrL3/44Ydp27btV67XqFGjpdYpAADA6qJ58+bLvK3OPy1z9913zzPPPJPp06dnzpw5+cMf/pC99tqrrocBAABQKPVy5G7AgAE55phjsmDBghx66KHZaaed6noYAAAAhVLnH6gCAADAylcvX2IOAADAyiXuAAAACkDcAQAAFIC4AwAAKABxxyrn+uuvz8EHH5yDDz44Q4cOTZJMnDgxPXv2zP7775/hw4fX8whZnf3sZz/LwIEDkySvvvpqDjnkkBxwwAG58MILs3DhwnoeHaubJ554Ir17986BBx6YK664IonXS+rfuHHjKv+O/+xnP0vi9ZL68/nnn6dHjx6ZOnVqkmW/Rq4qc1TcsUqZOHFinnrqqTzwwAN58MEH8/LLL2f8+PG54IILMmrUqDzyyCOZPHlyJkyYUN9DZTX0zDPP5IEHHqi8fM455+Tiiy/O73//+1RUVGTMmDH1ODpWN++9914GDRqUUaNG5aGHHsorr7ySCRMmeL2kXs2ZMyeDBw/OnXfemXHjxuX555/PxIkTvV5SL1588cUceeSRmTJlSpJk7ty5y3yNXFXmqLhjldKmTZsMHDgwTZs2TWlpabbccstMmTIlm266aTbZZJM0adIkPXv2zKOPPlrfQ2U1M2PGjAwfPjwnnXRSkuRf//pX5s6dm5133jlJ0rt3b/OSOvXYY4/loIMOygYbbJDS0tIMHz48a6yxhtdL6lV5eXkWLVqUOXPmZOHChVm4cGGaNGni9ZJ6MWbMmAwaNCht27ZNkrz00ktLfY1clf6m1/mXmMPXsfXWW1f+PGXKlDzyyCPp06dP2rRpU3l927Zt88EHH9TH8FiNXXLJJRkwYECmTZuWJPnwww+rzMs2bdqYl9Spd955J6Wlpenbt28++uij7L333tl66629XlKvWrRokdNPPz3f+9730rx583Tu3DmlpaVeL6kXgwcPrnL5y3+7v3iNXJX+pjtyxyrpjTfeyI9//OOcd955+eY3v7nE7SUlJfUwKlZX9957b9q1a5euXbtWXldRUbHEcuYldam8vDzPPPNMrr766owZMyZ///vfK99T8t/MS+rSa6+9lvvvvz9/+tOf8tRTT6VRo0Z5+umnl1jOvKQ+LOtv96r0N92RO1Y5ZWVl6d+/fy644IIcfPDBefbZZ/Pxxx9X3v7hhx9WHl6HuvDII4/ko48+Sq9evfLpp59m9uzZKSkpqTIvP/roI/OSOvWNb3wjXbt2zbrrrpsk2XffffPoo4+mcePGlct4vaSuPfXUU+natWvWW2+9JItPb7vlllu8XtIgrL/++kv9N+WXr2/Ic9SRO1Yp06ZNy6mnnpphw4bl4IMPTpJ07Ngxb7/9dt55552Ul5dn/Pjx2Wuvvep5pKxObrvttowfPz7jxo1L//79s88++2TIkCFp1qxZysrKkiQPPvigeUmd2nvvvfPUU0/ls88+S3l5ef785z/nwAMP9HpJvdpuu+0yceLEzJ49OxUVFXniiSfSuXNnr5c0CMv6N+VGG220ysxRR+5Ypdxyyy2ZN29errrqqsrrjjjiiFx11VXp169f5s2bl27duuXAAw+sx1HCYsOGDctFF12UWbNmZYcddsgxxxxT30NiNdKxY8ccf/zxOeqoo7JgwYJ85zvfyZFHHpktttjC6yX1Zo899sgrr7yS3r17p7S0NB06dMgJJ5yQ/fbbz+sl9a5Zs2bL/DflqvI3vaRiaSeRAgAAsEpxWiYAAEABiDsAAIACEHcAAAAFIO4AAAAKQNwBAAAUgK9CAGCVMHXq1Oy3337ZZpttKq+rqKjIMccck0MPPbQeR7Z0L730Uu67775cdtll9T0UAFYT4g6AVUbz5s0zbty4yssffPBBevTokfbt22e77barx5Et6c0338wHH3xQ38MAYDUi7gBYZa2//vrZdNNNM2XKlPzxj3/Mww8/nMaNG2fzzTfPxRdfnDZt2qRPnz45+uijK7+I9r8vt2/fPvvuu29ee+21DBs2LIsWLcoVV1yROXPmpLS0NOeee266du2at956K4MHD86MGTNSXl6ePn365NBDD82kSZMyfPjwbLLJJnnjjTcyf/78XHLJJdl0003z85//PDNnzsz555+fwYMH58orr8yLL76YWbNmpaKiIldccUU6deqU6dOn5/zzz8+7776b1q1bp02bNtl6663Tr1+/ZW4XAJZG3AGwyvrb3/6Wd999N2+99Vb+/Oc/57777suaa66ZkSNHZuDAgbnllluWu/6CBQuy995757rrrqv8+Yorrkj37t0zefLknH/++bn//vvTv3//DB06NDvuuGNmzpyZH/zgB9lqq62SLD79ctCgQdl+++1z66235vrrr89dd92V/v375/e//32GDBmSv/3tb/nwww8zevToNGrUKDfddFN+9atfpVOnTrniiiuy1VZb5cYbb8yHH36Y3r17Z+utt87ChQuXud2dd965DvYuAKsacQfAKmPu3Lnp1atXkqS8vDzrrLNOrr766owdOza9e/fOmmuumSQ55phj8stf/jLz58//yvvcbbfdkiSvv/56GjVqlO7duydJ2rdvn4ceeihvvvlm3n333VxwwQVVxvHKK69kyy23zIYbbpjtt98+SbLDDjvkgQceWGIbu+yyS9Zee+3cc889ee+99zJp0qSstdZaSZIJEyZUrtO2bdvKI4xTpkxZ5nbFHQBLI+4AWGV8+T13X7j//vurXF60aFEWLlxYebmioqLy5wULFlRZ9osgbNy4cUpKSqrc9vrrr6eioiKtWrWqst2PP/44LVu2zAsvvJDmzZtXXl9SUlJlW1948sknM3jw4PzoRz/Kvvvumy222CK//e1vkyRNmjSpsk6jRos/yLq8vHyZ2wWApfFVCACs8vbYY4+MHTs2s2fPTpLceeed+da3vpWmTZtm3XXXzeTJk5Mk7777bv7xj38s9T622GKLlJSU5Omnn06SvPzyyzn22GOz+eabp1mzZpWRNW3atPTo0aPyPpelcePGlYH59NNPZ++9985RRx2VDh065PHHH095eXmSpFu3brnvvvuSJP/5z3/y+OOPp6SkpMbbBWD15cgdAKu8Qw89NNOmTcthhx2WRYsWZdNNN82wYcOSJCeffHIGDhyYCRMmZIsttqg8DfPLmjZtmpEjR+bKK6/M0KFDU1pampEjR6Zp06YZNWpUBg8enJtvvjkLFy7M6aefnk6dOmXSpEnLHNMuu+ySESNG5NRTT82ZZ56Zs88+Oz179kzjxo2z22675Q9/+EMWLVqU888/PxdddFF69uyZ1q1bZ8MNN0zz5s2Xu10AWJqSiqWdPwIA1Im77747O+ywQ3bZZZfMnz8/Rx11VPr165du3brV99AAWMU4cgcA9WirrbbK5ZdfnkWLFmXBggU58MADhR0ANeLIHQAAQAH4QBUAAIACEHcAAAAFIO4AAAAKQNwBAAAUgLgDAAAoAHEHAABQAP8/0Q/wsoVW45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oogle Shape;1129;p50"/>
          <p:cNvPicPr preferRelativeResize="0"/>
          <p:nvPr/>
        </p:nvPicPr>
        <p:blipFill>
          <a:blip r:embed="rId3">
            <a:alphaModFix/>
          </a:blip>
          <a:stretch>
            <a:fillRect/>
          </a:stretch>
        </p:blipFill>
        <p:spPr>
          <a:xfrm>
            <a:off x="-73770" y="1178988"/>
            <a:ext cx="988169" cy="1715818"/>
          </a:xfrm>
          <a:prstGeom prst="rect">
            <a:avLst/>
          </a:prstGeom>
          <a:noFill/>
          <a:ln>
            <a:noFill/>
          </a:ln>
        </p:spPr>
      </p:pic>
      <p:pic>
        <p:nvPicPr>
          <p:cNvPr id="12" name="Google Shape;726;p35"/>
          <p:cNvPicPr preferRelativeResize="0"/>
          <p:nvPr/>
        </p:nvPicPr>
        <p:blipFill>
          <a:blip r:embed="rId4">
            <a:alphaModFix/>
          </a:blip>
          <a:stretch>
            <a:fillRect/>
          </a:stretch>
        </p:blipFill>
        <p:spPr>
          <a:xfrm>
            <a:off x="6652710" y="366513"/>
            <a:ext cx="2197525" cy="1983300"/>
          </a:xfrm>
          <a:prstGeom prst="rect">
            <a:avLst/>
          </a:prstGeom>
          <a:noFill/>
          <a:ln>
            <a:noFill/>
          </a:ln>
        </p:spPr>
      </p:pic>
      <p:pic>
        <p:nvPicPr>
          <p:cNvPr id="2" name="Picture 1"/>
          <p:cNvPicPr>
            <a:picLocks noChangeAspect="1"/>
          </p:cNvPicPr>
          <p:nvPr/>
        </p:nvPicPr>
        <p:blipFill>
          <a:blip r:embed="rId5"/>
          <a:stretch>
            <a:fillRect/>
          </a:stretch>
        </p:blipFill>
        <p:spPr>
          <a:xfrm>
            <a:off x="1413173" y="1529522"/>
            <a:ext cx="5422222" cy="3187301"/>
          </a:xfrm>
          <a:prstGeom prst="rect">
            <a:avLst/>
          </a:prstGeom>
        </p:spPr>
      </p:pic>
      <p:sp>
        <p:nvSpPr>
          <p:cNvPr id="5" name="TextBox 4"/>
          <p:cNvSpPr txBox="1"/>
          <p:nvPr/>
        </p:nvSpPr>
        <p:spPr>
          <a:xfrm>
            <a:off x="2338251" y="1103079"/>
            <a:ext cx="3735318" cy="307777"/>
          </a:xfrm>
          <a:prstGeom prst="rect">
            <a:avLst/>
          </a:prstGeom>
          <a:noFill/>
        </p:spPr>
        <p:txBody>
          <a:bodyPr wrap="none" rtlCol="0">
            <a:spAutoFit/>
          </a:bodyPr>
          <a:lstStyle/>
          <a:p>
            <a:r>
              <a:rPr lang="en-HK" smtClean="0"/>
              <a:t>Sucre en function de la cat</a:t>
            </a:r>
            <a:r>
              <a:rPr lang="fr-FR" smtClean="0"/>
              <a:t>é</a:t>
            </a:r>
            <a:r>
              <a:rPr lang="en-HK" smtClean="0"/>
              <a:t>gorie de produits</a:t>
            </a:r>
            <a:endParaRPr lang="fr-FR"/>
          </a:p>
        </p:txBody>
      </p:sp>
    </p:spTree>
    <p:extLst>
      <p:ext uri="{BB962C8B-B14F-4D97-AF65-F5344CB8AC3E}">
        <p14:creationId xmlns:p14="http://schemas.microsoft.com/office/powerpoint/2010/main" val="62023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p:nvPr/>
        </p:nvSpPr>
        <p:spPr>
          <a:xfrm>
            <a:off x="6548650" y="21643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4629283"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790550" y="164410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709917" y="2164250"/>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Mise en oeuvre de l’interactivit</a:t>
            </a:r>
            <a:r>
              <a:rPr lang="fr-FR" smtClean="0"/>
              <a:t>é</a:t>
            </a:r>
            <a:endParaRPr/>
          </a:p>
        </p:txBody>
      </p:sp>
      <p:sp>
        <p:nvSpPr>
          <p:cNvPr id="250" name="Google Shape;250;p30"/>
          <p:cNvSpPr txBox="1">
            <a:spLocks noGrp="1"/>
          </p:cNvSpPr>
          <p:nvPr>
            <p:ph type="subTitle" idx="1"/>
          </p:nvPr>
        </p:nvSpPr>
        <p:spPr>
          <a:xfrm>
            <a:off x="797035" y="2477255"/>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Cr</a:t>
            </a:r>
            <a:r>
              <a:rPr lang="fr-FR" smtClean="0"/>
              <a:t>é</a:t>
            </a:r>
            <a:r>
              <a:rPr lang="en-HK" err="1" smtClean="0"/>
              <a:t>ation</a:t>
            </a:r>
            <a:r>
              <a:rPr lang="en-HK" smtClean="0"/>
              <a:t> du code </a:t>
            </a:r>
            <a:r>
              <a:rPr lang="en-HK" err="1" smtClean="0"/>
              <a:t>interactif</a:t>
            </a:r>
            <a:r>
              <a:rPr lang="en-HK" smtClean="0"/>
              <a:t> </a:t>
            </a:r>
            <a:r>
              <a:rPr lang="en-HK" err="1" smtClean="0"/>
              <a:t>dans</a:t>
            </a:r>
            <a:r>
              <a:rPr lang="en-HK" smtClean="0"/>
              <a:t> </a:t>
            </a:r>
            <a:r>
              <a:rPr lang="en-HK" err="1" smtClean="0"/>
              <a:t>Jupyter</a:t>
            </a:r>
            <a:r>
              <a:rPr lang="en-HK" smtClean="0"/>
              <a:t> Notebook avec des widgets de </a:t>
            </a:r>
            <a:r>
              <a:rPr lang="en-HK" err="1" smtClean="0"/>
              <a:t>ipywidgets</a:t>
            </a:r>
            <a:endParaRPr/>
          </a:p>
        </p:txBody>
      </p:sp>
      <p:sp>
        <p:nvSpPr>
          <p:cNvPr id="252" name="Google Shape;252;p30"/>
          <p:cNvSpPr txBox="1">
            <a:spLocks noGrp="1"/>
          </p:cNvSpPr>
          <p:nvPr>
            <p:ph type="subTitle" idx="4"/>
          </p:nvPr>
        </p:nvSpPr>
        <p:spPr>
          <a:xfrm>
            <a:off x="2711011" y="2564801"/>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HK" smtClean="0"/>
              <a:t>Push et Commit du notebook, </a:t>
            </a:r>
            <a:r>
              <a:rPr lang="en-HK" err="1" smtClean="0"/>
              <a:t>ses</a:t>
            </a:r>
            <a:r>
              <a:rPr lang="en-HK" smtClean="0"/>
              <a:t> d</a:t>
            </a:r>
            <a:r>
              <a:rPr lang="fr-FR" smtClean="0"/>
              <a:t>é</a:t>
            </a:r>
            <a:r>
              <a:rPr lang="en-HK" err="1" smtClean="0"/>
              <a:t>pendances</a:t>
            </a:r>
            <a:r>
              <a:rPr lang="en-HK" smtClean="0"/>
              <a:t>, requirements  etc.. Sur GitHub</a:t>
            </a:r>
            <a:endParaRPr/>
          </a:p>
        </p:txBody>
      </p:sp>
      <p:sp>
        <p:nvSpPr>
          <p:cNvPr id="254" name="Google Shape;254;p30"/>
          <p:cNvSpPr txBox="1">
            <a:spLocks noGrp="1"/>
          </p:cNvSpPr>
          <p:nvPr>
            <p:ph type="subTitle" idx="6"/>
          </p:nvPr>
        </p:nvSpPr>
        <p:spPr>
          <a:xfrm>
            <a:off x="4630074" y="2329702"/>
            <a:ext cx="1804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Liaison du repository github avec le container binder pour mettre en ligne dans l’environnement du projet</a:t>
            </a:r>
            <a:endParaRPr/>
          </a:p>
        </p:txBody>
      </p:sp>
      <p:sp>
        <p:nvSpPr>
          <p:cNvPr id="256" name="Google Shape;256;p30"/>
          <p:cNvSpPr txBox="1">
            <a:spLocks noGrp="1"/>
          </p:cNvSpPr>
          <p:nvPr>
            <p:ph type="subTitle" idx="8"/>
          </p:nvPr>
        </p:nvSpPr>
        <p:spPr>
          <a:xfrm>
            <a:off x="6548650" y="2629591"/>
            <a:ext cx="1804800" cy="975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Lancement de l’application interactive simplement en un seul click. L’agent de la Sant</a:t>
            </a:r>
            <a:r>
              <a:rPr lang="fr-FR" smtClean="0"/>
              <a:t>é</a:t>
            </a:r>
            <a:r>
              <a:rPr lang="en-HK" smtClean="0"/>
              <a:t> </a:t>
            </a:r>
            <a:r>
              <a:rPr lang="en-HK" err="1" smtClean="0"/>
              <a:t>publique</a:t>
            </a:r>
            <a:r>
              <a:rPr lang="en-HK" smtClean="0"/>
              <a:t> ne </a:t>
            </a:r>
            <a:r>
              <a:rPr lang="en-HK" err="1" smtClean="0"/>
              <a:t>voit</a:t>
            </a:r>
            <a:r>
              <a:rPr lang="en-HK" smtClean="0"/>
              <a:t> que </a:t>
            </a:r>
            <a:r>
              <a:rPr lang="en-HK" err="1" smtClean="0"/>
              <a:t>cette</a:t>
            </a:r>
            <a:r>
              <a:rPr lang="en-HK" smtClean="0"/>
              <a:t> </a:t>
            </a:r>
            <a:r>
              <a:rPr lang="fr-FR" smtClean="0"/>
              <a:t>é</a:t>
            </a:r>
            <a:r>
              <a:rPr lang="en-HK" smtClean="0"/>
              <a:t>tape</a:t>
            </a:r>
            <a:endParaRPr/>
          </a:p>
        </p:txBody>
      </p:sp>
      <p:cxnSp>
        <p:nvCxnSpPr>
          <p:cNvPr id="257" name="Google Shape;257;p30"/>
          <p:cNvCxnSpPr/>
          <p:nvPr/>
        </p:nvCxnSpPr>
        <p:spPr>
          <a:xfrm>
            <a:off x="5371601" y="695425"/>
            <a:ext cx="4966200" cy="0"/>
          </a:xfrm>
          <a:prstGeom prst="straightConnector1">
            <a:avLst/>
          </a:prstGeom>
          <a:noFill/>
          <a:ln w="76200" cap="flat" cmpd="sng">
            <a:solidFill>
              <a:schemeClr val="accent1"/>
            </a:solidFill>
            <a:prstDash val="solid"/>
            <a:round/>
            <a:headEnd type="none" w="med" len="med"/>
            <a:tailEnd type="none" w="med" len="med"/>
          </a:ln>
        </p:spPr>
      </p:cxnSp>
      <p:pic>
        <p:nvPicPr>
          <p:cNvPr id="258" name="Google Shape;258;p30"/>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259" name="Google Shape;259;p30"/>
          <p:cNvPicPr preferRelativeResize="0"/>
          <p:nvPr/>
        </p:nvPicPr>
        <p:blipFill>
          <a:blip r:embed="rId4">
            <a:alphaModFix/>
          </a:blip>
          <a:stretch>
            <a:fillRect/>
          </a:stretch>
        </p:blipFill>
        <p:spPr>
          <a:xfrm>
            <a:off x="1282625" y="3266588"/>
            <a:ext cx="671806" cy="762649"/>
          </a:xfrm>
          <a:prstGeom prst="rect">
            <a:avLst/>
          </a:prstGeom>
          <a:noFill/>
          <a:ln>
            <a:noFill/>
          </a:ln>
        </p:spPr>
      </p:pic>
      <p:pic>
        <p:nvPicPr>
          <p:cNvPr id="260" name="Google Shape;260;p30"/>
          <p:cNvPicPr preferRelativeResize="0"/>
          <p:nvPr/>
        </p:nvPicPr>
        <p:blipFill>
          <a:blip r:embed="rId5">
            <a:alphaModFix/>
          </a:blip>
          <a:stretch>
            <a:fillRect/>
          </a:stretch>
        </p:blipFill>
        <p:spPr>
          <a:xfrm>
            <a:off x="5127838" y="3266588"/>
            <a:ext cx="781675" cy="762650"/>
          </a:xfrm>
          <a:prstGeom prst="rect">
            <a:avLst/>
          </a:prstGeom>
          <a:noFill/>
          <a:ln>
            <a:noFill/>
          </a:ln>
        </p:spPr>
      </p:pic>
      <p:pic>
        <p:nvPicPr>
          <p:cNvPr id="261" name="Google Shape;261;p30"/>
          <p:cNvPicPr preferRelativeResize="0"/>
          <p:nvPr/>
        </p:nvPicPr>
        <p:blipFill>
          <a:blip r:embed="rId6">
            <a:alphaModFix/>
          </a:blip>
          <a:stretch>
            <a:fillRect/>
          </a:stretch>
        </p:blipFill>
        <p:spPr>
          <a:xfrm rot="139">
            <a:off x="3236900" y="1768917"/>
            <a:ext cx="751352" cy="762620"/>
          </a:xfrm>
          <a:prstGeom prst="rect">
            <a:avLst/>
          </a:prstGeom>
          <a:noFill/>
          <a:ln>
            <a:no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871" y="1029846"/>
            <a:ext cx="1303020" cy="135731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2390" y="3655537"/>
            <a:ext cx="1680963" cy="74334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5583" y="1500837"/>
            <a:ext cx="1752199" cy="64170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444" y="3688293"/>
            <a:ext cx="1607211" cy="71058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CONCLUSION</a:t>
            </a:r>
            <a:endParaRP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05</a:t>
            </a:r>
            <a:endParaRPr/>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84117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44"/>
          <p:cNvSpPr txBox="1">
            <a:spLocks noGrp="1"/>
          </p:cNvSpPr>
          <p:nvPr>
            <p:ph type="ctrTitle"/>
          </p:nvPr>
        </p:nvSpPr>
        <p:spPr>
          <a:xfrm>
            <a:off x="404508" y="392038"/>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CONCLUSIONS</a:t>
            </a:r>
            <a:endParaRPr/>
          </a:p>
        </p:txBody>
      </p:sp>
      <p:sp>
        <p:nvSpPr>
          <p:cNvPr id="1010" name="Google Shape;1010;p44"/>
          <p:cNvSpPr txBox="1">
            <a:spLocks noGrp="1"/>
          </p:cNvSpPr>
          <p:nvPr>
            <p:ph type="ctrTitle" idx="4294967295"/>
          </p:nvPr>
        </p:nvSpPr>
        <p:spPr>
          <a:xfrm>
            <a:off x="6001976" y="882663"/>
            <a:ext cx="29967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smtClean="0"/>
              <a:t>Pistes d’am</a:t>
            </a:r>
            <a:r>
              <a:rPr lang="fr-FR" sz="1400" smtClean="0"/>
              <a:t>e</a:t>
            </a:r>
            <a:r>
              <a:rPr lang="en-HK" sz="1400" err="1" smtClean="0"/>
              <a:t>lioration</a:t>
            </a:r>
            <a:r>
              <a:rPr lang="en-HK" sz="1400" smtClean="0"/>
              <a:t> et de </a:t>
            </a:r>
            <a:r>
              <a:rPr lang="en-HK" sz="1400" err="1" smtClean="0"/>
              <a:t>recherche</a:t>
            </a:r>
            <a:endParaRPr sz="1400"/>
          </a:p>
        </p:txBody>
      </p:sp>
      <p:sp>
        <p:nvSpPr>
          <p:cNvPr id="1013" name="Google Shape;1013;p44"/>
          <p:cNvSpPr txBox="1">
            <a:spLocks noGrp="1"/>
          </p:cNvSpPr>
          <p:nvPr>
            <p:ph type="subTitle" idx="4294967295"/>
          </p:nvPr>
        </p:nvSpPr>
        <p:spPr>
          <a:xfrm>
            <a:off x="1472721" y="1220569"/>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Une base de donn</a:t>
            </a:r>
            <a:r>
              <a:rPr lang="fr-FR" sz="1000" err="1" smtClean="0"/>
              <a:t>ées</a:t>
            </a:r>
            <a:r>
              <a:rPr lang="fr-FR" sz="1000" smtClean="0"/>
              <a:t> avec de nombreuses données </a:t>
            </a:r>
            <a:r>
              <a:rPr lang="en-HK" sz="1000" err="1" smtClean="0"/>
              <a:t>incompl</a:t>
            </a:r>
            <a:r>
              <a:rPr lang="fr-FR" sz="1000" err="1" smtClean="0"/>
              <a:t>ètes</a:t>
            </a:r>
            <a:r>
              <a:rPr lang="fr-FR" sz="1000" smtClean="0"/>
              <a:t> et </a:t>
            </a:r>
            <a:r>
              <a:rPr lang="fr-FR" sz="1000" err="1" smtClean="0"/>
              <a:t>be</a:t>
            </a:r>
            <a:r>
              <a:rPr lang="en-HK" sz="1000" err="1" smtClean="0"/>
              <a:t>aucoup</a:t>
            </a:r>
            <a:r>
              <a:rPr lang="en-HK" sz="1000" smtClean="0"/>
              <a:t> </a:t>
            </a:r>
            <a:r>
              <a:rPr lang="en-HK" sz="1000" err="1" smtClean="0"/>
              <a:t>d’outliers</a:t>
            </a:r>
            <a:r>
              <a:rPr lang="en-HK" sz="1000" smtClean="0"/>
              <a:t> et </a:t>
            </a:r>
            <a:r>
              <a:rPr lang="en-HK" sz="1000" err="1" smtClean="0"/>
              <a:t>valeurs</a:t>
            </a:r>
            <a:r>
              <a:rPr lang="en-HK" sz="1000" smtClean="0"/>
              <a:t> </a:t>
            </a:r>
            <a:r>
              <a:rPr lang="en-HK" sz="1000" err="1" smtClean="0"/>
              <a:t>erronn</a:t>
            </a:r>
            <a:r>
              <a:rPr lang="fr-FR" sz="1000" err="1" smtClean="0"/>
              <a:t>ées</a:t>
            </a:r>
            <a:r>
              <a:rPr lang="en-HK" sz="1000" smtClean="0"/>
              <a:t>, qui au final </a:t>
            </a:r>
            <a:r>
              <a:rPr lang="en-HK" sz="1000" err="1" smtClean="0"/>
              <a:t>donne</a:t>
            </a:r>
            <a:r>
              <a:rPr lang="en-HK" sz="1000" smtClean="0"/>
              <a:t> des </a:t>
            </a:r>
            <a:r>
              <a:rPr lang="en-HK" sz="1000" err="1" smtClean="0"/>
              <a:t>informations</a:t>
            </a:r>
            <a:r>
              <a:rPr lang="en-HK" sz="1000" smtClean="0"/>
              <a:t> </a:t>
            </a:r>
            <a:r>
              <a:rPr lang="en-HK" sz="1000" err="1" smtClean="0"/>
              <a:t>pertinentes</a:t>
            </a:r>
            <a:r>
              <a:rPr lang="en-HK" sz="1000" smtClean="0"/>
              <a:t> sur la nutrition </a:t>
            </a:r>
            <a:endParaRPr sz="1000"/>
          </a:p>
        </p:txBody>
      </p:sp>
      <p:sp>
        <p:nvSpPr>
          <p:cNvPr id="1014" name="Google Shape;1014;p44"/>
          <p:cNvSpPr txBox="1">
            <a:spLocks noGrp="1"/>
          </p:cNvSpPr>
          <p:nvPr>
            <p:ph type="subTitle" idx="4294967295"/>
          </p:nvPr>
        </p:nvSpPr>
        <p:spPr>
          <a:xfrm>
            <a:off x="1491414" y="2195050"/>
            <a:ext cx="2755858" cy="606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On a pu retrouver des valeurs corr</a:t>
            </a:r>
            <a:r>
              <a:rPr lang="fr-FR" sz="1000" err="1" smtClean="0"/>
              <a:t>élées</a:t>
            </a:r>
            <a:r>
              <a:rPr lang="fr-FR" sz="1000" smtClean="0"/>
              <a:t> et des liens forts entre </a:t>
            </a:r>
            <a:r>
              <a:rPr lang="fr-FR" sz="1000" err="1"/>
              <a:t>é</a:t>
            </a:r>
            <a:r>
              <a:rPr lang="fr-FR" sz="1000" smtClean="0"/>
              <a:t>nergie et </a:t>
            </a:r>
            <a:r>
              <a:rPr lang="fr-FR" sz="1000" err="1" smtClean="0"/>
              <a:t>nutriscore</a:t>
            </a:r>
            <a:r>
              <a:rPr lang="en-HK" sz="1000" smtClean="0"/>
              <a:t>, </a:t>
            </a:r>
            <a:r>
              <a:rPr lang="en-HK" sz="1000" err="1" smtClean="0"/>
              <a:t>mais</a:t>
            </a:r>
            <a:r>
              <a:rPr lang="en-HK" sz="1000" smtClean="0"/>
              <a:t> </a:t>
            </a:r>
            <a:r>
              <a:rPr lang="en-HK" sz="1000" err="1" smtClean="0"/>
              <a:t>aussi</a:t>
            </a:r>
            <a:r>
              <a:rPr lang="en-HK" sz="1000" smtClean="0"/>
              <a:t> entre type de nutriments et </a:t>
            </a:r>
            <a:r>
              <a:rPr lang="en-HK" sz="1000" err="1"/>
              <a:t>é</a:t>
            </a:r>
            <a:r>
              <a:rPr lang="en-HK" sz="1000" smtClean="0"/>
              <a:t>nergie, </a:t>
            </a:r>
            <a:r>
              <a:rPr lang="en-HK" sz="1000" err="1" smtClean="0"/>
              <a:t>ou</a:t>
            </a:r>
            <a:r>
              <a:rPr lang="en-HK" sz="1000" smtClean="0"/>
              <a:t> encore </a:t>
            </a:r>
            <a:r>
              <a:rPr lang="en-HK" sz="1000" err="1" smtClean="0"/>
              <a:t>deduire</a:t>
            </a:r>
            <a:r>
              <a:rPr lang="en-HK" sz="1000" smtClean="0"/>
              <a:t> des notions de la rêgle de </a:t>
            </a:r>
            <a:r>
              <a:rPr lang="en-HK" sz="1000" err="1" smtClean="0"/>
              <a:t>calcul</a:t>
            </a:r>
            <a:r>
              <a:rPr lang="en-HK" sz="1000" smtClean="0"/>
              <a:t> entre nutriments et </a:t>
            </a:r>
            <a:r>
              <a:rPr lang="en-HK" sz="1000" err="1" smtClean="0"/>
              <a:t>nutriscores</a:t>
            </a:r>
            <a:endParaRPr sz="1000"/>
          </a:p>
        </p:txBody>
      </p:sp>
      <p:sp>
        <p:nvSpPr>
          <p:cNvPr id="1015" name="Google Shape;1015;p44"/>
          <p:cNvSpPr txBox="1">
            <a:spLocks noGrp="1"/>
          </p:cNvSpPr>
          <p:nvPr>
            <p:ph type="subTitle" idx="4294967295"/>
          </p:nvPr>
        </p:nvSpPr>
        <p:spPr>
          <a:xfrm>
            <a:off x="1491414" y="3125806"/>
            <a:ext cx="2755858" cy="606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Cette étude ainsi que l’outil interactif sensibilisent sur les types de produits et de bonnes pratiques pour sensibiliser et ameliorer l’ alimentation des fran</a:t>
            </a:r>
            <a:r>
              <a:rPr lang="fr-FR" sz="1000" smtClean="0"/>
              <a:t>ç</a:t>
            </a:r>
            <a:r>
              <a:rPr lang="en-HK" sz="1000" smtClean="0"/>
              <a:t>ais</a:t>
            </a:r>
            <a:r>
              <a:rPr lang="en" sz="1000" smtClean="0"/>
              <a:t>. </a:t>
            </a:r>
            <a:endParaRPr sz="1000"/>
          </a:p>
        </p:txBody>
      </p:sp>
      <p:sp>
        <p:nvSpPr>
          <p:cNvPr id="1016" name="Google Shape;1016;p44"/>
          <p:cNvSpPr/>
          <p:nvPr/>
        </p:nvSpPr>
        <p:spPr>
          <a:xfrm>
            <a:off x="5175058" y="1610794"/>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5175058" y="1610794"/>
            <a:ext cx="723300" cy="723300"/>
          </a:xfrm>
          <a:prstGeom prst="blockArc">
            <a:avLst>
              <a:gd name="adj1" fmla="val 3925824"/>
              <a:gd name="adj2" fmla="val 0"/>
              <a:gd name="adj3" fmla="val 25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18" name="Google Shape;1018;p44"/>
          <p:cNvSpPr/>
          <p:nvPr/>
        </p:nvSpPr>
        <p:spPr>
          <a:xfrm>
            <a:off x="5186243" y="2669325"/>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5193752" y="2669325"/>
            <a:ext cx="723300" cy="723300"/>
          </a:xfrm>
          <a:prstGeom prst="blockArc">
            <a:avLst>
              <a:gd name="adj1" fmla="val 8447615"/>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5193752" y="3775177"/>
            <a:ext cx="723300" cy="723300"/>
          </a:xfrm>
          <a:prstGeom prst="donut">
            <a:avLst>
              <a:gd name="adj" fmla="val 25000"/>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5193752" y="3784200"/>
            <a:ext cx="723300" cy="723300"/>
          </a:xfrm>
          <a:prstGeom prst="blockArc">
            <a:avLst>
              <a:gd name="adj1" fmla="val 13538117"/>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txBox="1">
            <a:spLocks noGrp="1"/>
          </p:cNvSpPr>
          <p:nvPr>
            <p:ph type="subTitle" idx="4294967295"/>
          </p:nvPr>
        </p:nvSpPr>
        <p:spPr>
          <a:xfrm>
            <a:off x="6478305" y="1523719"/>
            <a:ext cx="2262122"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000" smtClean="0"/>
              <a:t>Ameliorer la base de données est fondamentale dans ce cas. On pourrait y passer encore plus de temps en y associant des méthodes de corrections manuelles</a:t>
            </a:r>
            <a:r>
              <a:rPr lang="en-HK" sz="1000"/>
              <a:t>.</a:t>
            </a:r>
            <a:endParaRPr sz="1000"/>
          </a:p>
        </p:txBody>
      </p:sp>
      <p:sp>
        <p:nvSpPr>
          <p:cNvPr id="1026" name="Google Shape;1026;p44"/>
          <p:cNvSpPr txBox="1">
            <a:spLocks noGrp="1"/>
          </p:cNvSpPr>
          <p:nvPr>
            <p:ph type="subTitle" idx="4294967295"/>
          </p:nvPr>
        </p:nvSpPr>
        <p:spPr>
          <a:xfrm>
            <a:off x="6494456" y="2669325"/>
            <a:ext cx="2245971" cy="65423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000" smtClean="0"/>
              <a:t>Il serait int</a:t>
            </a:r>
            <a:r>
              <a:rPr lang="fr-FR" sz="1000" smtClean="0"/>
              <a:t>é</a:t>
            </a:r>
            <a:r>
              <a:rPr lang="en" sz="1000" smtClean="0"/>
              <a:t>ressant de générer une base de données ayant ces produits et les associant à l’exercice physique et le comportements alimentaires des individus (connections avec IOT, montre fitbit par exemple)</a:t>
            </a:r>
            <a:endParaRPr sz="1000"/>
          </a:p>
        </p:txBody>
      </p:sp>
      <p:sp>
        <p:nvSpPr>
          <p:cNvPr id="1027" name="Google Shape;1027;p44"/>
          <p:cNvSpPr txBox="1">
            <a:spLocks noGrp="1"/>
          </p:cNvSpPr>
          <p:nvPr>
            <p:ph type="subTitle" idx="4294967295"/>
          </p:nvPr>
        </p:nvSpPr>
        <p:spPr>
          <a:xfrm>
            <a:off x="6478304" y="3949000"/>
            <a:ext cx="2245971" cy="487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1000" smtClean="0"/>
              <a:t>Une étude approfondie des comportements alimentaires associée </a:t>
            </a:r>
            <a:r>
              <a:rPr lang="en" sz="1000"/>
              <a:t>à</a:t>
            </a:r>
            <a:r>
              <a:rPr lang="en" sz="1000" smtClean="0"/>
              <a:t> cette étude pourraient fournir un réel outil de conseil en nutrition personnalis</a:t>
            </a:r>
            <a:r>
              <a:rPr lang="fr-FR" sz="1000" smtClean="0"/>
              <a:t>é</a:t>
            </a:r>
            <a:endParaRPr sz="1000"/>
          </a:p>
        </p:txBody>
      </p:sp>
      <p:cxnSp>
        <p:nvCxnSpPr>
          <p:cNvPr id="1028" name="Google Shape;1028;p44"/>
          <p:cNvCxnSpPr/>
          <p:nvPr/>
        </p:nvCxnSpPr>
        <p:spPr>
          <a:xfrm rot="10800000">
            <a:off x="4808526" y="1574186"/>
            <a:ext cx="0" cy="3240000"/>
          </a:xfrm>
          <a:prstGeom prst="straightConnector1">
            <a:avLst/>
          </a:prstGeom>
          <a:noFill/>
          <a:ln w="19050" cap="flat" cmpd="sng">
            <a:solidFill>
              <a:schemeClr val="accent1"/>
            </a:solidFill>
            <a:prstDash val="solid"/>
            <a:round/>
            <a:headEnd type="none" w="med" len="med"/>
            <a:tailEnd type="none" w="med" len="med"/>
          </a:ln>
        </p:spPr>
      </p:cxnSp>
      <p:cxnSp>
        <p:nvCxnSpPr>
          <p:cNvPr id="1029" name="Google Shape;1029;p44"/>
          <p:cNvCxnSpPr/>
          <p:nvPr/>
        </p:nvCxnSpPr>
        <p:spPr>
          <a:xfrm>
            <a:off x="3106308" y="695425"/>
            <a:ext cx="6204600" cy="0"/>
          </a:xfrm>
          <a:prstGeom prst="straightConnector1">
            <a:avLst/>
          </a:prstGeom>
          <a:noFill/>
          <a:ln w="76200" cap="flat" cmpd="sng">
            <a:solidFill>
              <a:schemeClr val="accent1"/>
            </a:solidFill>
            <a:prstDash val="solid"/>
            <a:round/>
            <a:headEnd type="none" w="med" len="med"/>
            <a:tailEnd type="none" w="med" len="med"/>
          </a:ln>
        </p:spPr>
      </p:cxnSp>
      <p:sp>
        <p:nvSpPr>
          <p:cNvPr id="42" name="Google Shape;897;p40"/>
          <p:cNvSpPr/>
          <p:nvPr/>
        </p:nvSpPr>
        <p:spPr>
          <a:xfrm>
            <a:off x="199175" y="1264294"/>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p40"/>
          <p:cNvSpPr/>
          <p:nvPr/>
        </p:nvSpPr>
        <p:spPr>
          <a:xfrm>
            <a:off x="389450" y="1394719"/>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7;p40"/>
          <p:cNvSpPr/>
          <p:nvPr/>
        </p:nvSpPr>
        <p:spPr>
          <a:xfrm>
            <a:off x="183024" y="2195050"/>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5;p40"/>
          <p:cNvSpPr/>
          <p:nvPr/>
        </p:nvSpPr>
        <p:spPr>
          <a:xfrm>
            <a:off x="373299" y="2325475"/>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7;p40"/>
          <p:cNvSpPr/>
          <p:nvPr/>
        </p:nvSpPr>
        <p:spPr>
          <a:xfrm>
            <a:off x="178182" y="3125806"/>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5;p40"/>
          <p:cNvSpPr/>
          <p:nvPr/>
        </p:nvSpPr>
        <p:spPr>
          <a:xfrm>
            <a:off x="368457" y="3256231"/>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p40"/>
          <p:cNvSpPr/>
          <p:nvPr/>
        </p:nvSpPr>
        <p:spPr>
          <a:xfrm>
            <a:off x="178182" y="4054441"/>
            <a:ext cx="693600" cy="6930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5;p40"/>
          <p:cNvSpPr/>
          <p:nvPr/>
        </p:nvSpPr>
        <p:spPr>
          <a:xfrm>
            <a:off x="368457" y="4184866"/>
            <a:ext cx="313040" cy="432150"/>
          </a:xfrm>
          <a:custGeom>
            <a:avLst/>
            <a:gdLst/>
            <a:ahLst/>
            <a:cxnLst/>
            <a:rect l="l" t="t" r="r" b="b"/>
            <a:pathLst>
              <a:path w="151227" h="208768" extrusionOk="0">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5;p44"/>
          <p:cNvSpPr txBox="1">
            <a:spLocks/>
          </p:cNvSpPr>
          <p:nvPr/>
        </p:nvSpPr>
        <p:spPr>
          <a:xfrm>
            <a:off x="1491414" y="3949000"/>
            <a:ext cx="2755858"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xygen Light"/>
              <a:buChar char="●"/>
              <a:defRPr sz="1800" b="0" i="0" u="none" strike="noStrike" cap="none">
                <a:solidFill>
                  <a:schemeClr val="dk1"/>
                </a:solidFill>
                <a:latin typeface="Oxygen Light"/>
                <a:ea typeface="Oxygen Light"/>
                <a:cs typeface="Oxygen Light"/>
                <a:sym typeface="Oxygen Light"/>
              </a:defRPr>
            </a:lvl1pPr>
            <a:lvl2pPr marL="914400" marR="0" lvl="1"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2pPr>
            <a:lvl3pPr marL="1371600" marR="0" lvl="2"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3pPr>
            <a:lvl4pPr marL="1828800" marR="0" lvl="3"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4pPr>
            <a:lvl5pPr marL="2286000" marR="0" lvl="4"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5pPr>
            <a:lvl6pPr marL="2743200" marR="0" lvl="5"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6pPr>
            <a:lvl7pPr marL="3200400" marR="0" lvl="6"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7pPr>
            <a:lvl8pPr marL="3657600" marR="0" lvl="7" indent="-317500" algn="l" rtl="0">
              <a:lnSpc>
                <a:spcPct val="115000"/>
              </a:lnSpc>
              <a:spcBef>
                <a:spcPts val="1600"/>
              </a:spcBef>
              <a:spcAft>
                <a:spcPts val="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8pPr>
            <a:lvl9pPr marL="4114800" marR="0" lvl="8" indent="-317500" algn="l" rtl="0">
              <a:lnSpc>
                <a:spcPct val="115000"/>
              </a:lnSpc>
              <a:spcBef>
                <a:spcPts val="1600"/>
              </a:spcBef>
              <a:spcAft>
                <a:spcPts val="1600"/>
              </a:spcAft>
              <a:buClr>
                <a:schemeClr val="dk1"/>
              </a:buClr>
              <a:buSzPts val="1400"/>
              <a:buFont typeface="Oxygen Light"/>
              <a:buChar char="■"/>
              <a:defRPr sz="1400" b="0" i="0" u="none" strike="noStrike" cap="none">
                <a:solidFill>
                  <a:schemeClr val="dk1"/>
                </a:solidFill>
                <a:latin typeface="Oxygen Light"/>
                <a:ea typeface="Oxygen Light"/>
                <a:cs typeface="Oxygen Light"/>
                <a:sym typeface="Oxygen Light"/>
              </a:defRPr>
            </a:lvl9pPr>
          </a:lstStyle>
          <a:p>
            <a:pPr marL="0" indent="0" algn="just">
              <a:spcAft>
                <a:spcPts val="1600"/>
              </a:spcAft>
              <a:buSzPts val="1100"/>
              <a:buFont typeface="Arial"/>
              <a:buNone/>
            </a:pPr>
            <a:r>
              <a:rPr lang="en-US" sz="1000" err="1" smtClean="0"/>
              <a:t>Chacun</a:t>
            </a:r>
            <a:r>
              <a:rPr lang="en-US" sz="1000" smtClean="0"/>
              <a:t> </a:t>
            </a:r>
            <a:r>
              <a:rPr lang="en-US" sz="1000" err="1" smtClean="0"/>
              <a:t>peut</a:t>
            </a:r>
            <a:r>
              <a:rPr lang="en-US" sz="1000" smtClean="0"/>
              <a:t> </a:t>
            </a:r>
            <a:r>
              <a:rPr lang="en-US" sz="1000" err="1" smtClean="0"/>
              <a:t>egalement</a:t>
            </a:r>
            <a:r>
              <a:rPr lang="en-US" sz="1000" smtClean="0"/>
              <a:t> </a:t>
            </a:r>
            <a:r>
              <a:rPr lang="en-US" sz="1000" err="1" smtClean="0"/>
              <a:t>ramener</a:t>
            </a:r>
            <a:r>
              <a:rPr lang="en-US" sz="1000" smtClean="0"/>
              <a:t> à son mode de vie </a:t>
            </a:r>
            <a:r>
              <a:rPr lang="en-US" sz="1000" err="1" smtClean="0"/>
              <a:t>ce</a:t>
            </a:r>
            <a:r>
              <a:rPr lang="en-US" sz="1000" smtClean="0"/>
              <a:t> </a:t>
            </a:r>
            <a:r>
              <a:rPr lang="en-US" sz="1000" err="1" smtClean="0"/>
              <a:t>qu’il</a:t>
            </a:r>
            <a:r>
              <a:rPr lang="en-US" sz="1000" smtClean="0"/>
              <a:t> </a:t>
            </a:r>
            <a:r>
              <a:rPr lang="en-US" sz="1000" err="1" smtClean="0"/>
              <a:t>lui</a:t>
            </a:r>
            <a:r>
              <a:rPr lang="en-US" sz="1000" smtClean="0"/>
              <a:t> </a:t>
            </a:r>
            <a:r>
              <a:rPr lang="en-US" sz="1000" err="1" smtClean="0"/>
              <a:t>est</a:t>
            </a:r>
            <a:r>
              <a:rPr lang="en-US" sz="1000" smtClean="0"/>
              <a:t> necessaire </a:t>
            </a:r>
            <a:r>
              <a:rPr lang="en-US" sz="1000" err="1" smtClean="0"/>
              <a:t>en</a:t>
            </a:r>
            <a:r>
              <a:rPr lang="en-US" sz="1000" smtClean="0"/>
              <a:t> </a:t>
            </a:r>
            <a:r>
              <a:rPr lang="en-US" sz="1000" err="1"/>
              <a:t>é</a:t>
            </a:r>
            <a:r>
              <a:rPr lang="en-US" sz="1000" smtClean="0"/>
              <a:t>nergie et</a:t>
            </a:r>
            <a:r>
              <a:rPr lang="en-HK" sz="1000" smtClean="0"/>
              <a:t>/ou</a:t>
            </a:r>
            <a:r>
              <a:rPr lang="en-US" sz="1000" smtClean="0"/>
              <a:t> </a:t>
            </a:r>
            <a:r>
              <a:rPr lang="en-US" sz="1000" err="1" smtClean="0"/>
              <a:t>ce</a:t>
            </a:r>
            <a:r>
              <a:rPr lang="en-US" sz="1000" smtClean="0"/>
              <a:t> </a:t>
            </a:r>
            <a:r>
              <a:rPr lang="en-US" sz="1000" err="1" smtClean="0"/>
              <a:t>qu’il</a:t>
            </a:r>
            <a:r>
              <a:rPr lang="en-US" sz="1000" smtClean="0"/>
              <a:t> </a:t>
            </a:r>
            <a:r>
              <a:rPr lang="en-US" sz="1000" err="1" smtClean="0"/>
              <a:t>peut</a:t>
            </a:r>
            <a:r>
              <a:rPr lang="en-US" sz="1000" smtClean="0"/>
              <a:t> se </a:t>
            </a:r>
            <a:r>
              <a:rPr lang="en-US" sz="1000" err="1" smtClean="0"/>
              <a:t>permettre</a:t>
            </a:r>
            <a:r>
              <a:rPr lang="en-US" sz="1000" smtClean="0"/>
              <a:t> de manger sans </a:t>
            </a:r>
            <a:r>
              <a:rPr lang="en-US" sz="1000" err="1" smtClean="0"/>
              <a:t>aller</a:t>
            </a:r>
            <a:r>
              <a:rPr lang="en-US" sz="1000" smtClean="0"/>
              <a:t> </a:t>
            </a:r>
            <a:r>
              <a:rPr lang="en-US" sz="1000" err="1" smtClean="0"/>
              <a:t>vers</a:t>
            </a:r>
            <a:r>
              <a:rPr lang="en-US" sz="1000" smtClean="0"/>
              <a:t> l’ob</a:t>
            </a:r>
            <a:r>
              <a:rPr lang="fr-FR" sz="1000" smtClean="0"/>
              <a:t>é</a:t>
            </a:r>
            <a:r>
              <a:rPr lang="en-US" sz="1000" smtClean="0"/>
              <a:t>sité et des </a:t>
            </a:r>
            <a:r>
              <a:rPr lang="en-US" sz="1000" err="1" smtClean="0"/>
              <a:t>problemes</a:t>
            </a:r>
            <a:r>
              <a:rPr lang="en-US" sz="1000" smtClean="0"/>
              <a:t> de santé graves</a:t>
            </a:r>
            <a:endParaRPr 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07;p4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MERCI</a:t>
            </a:r>
            <a:endParaRPr/>
          </a:p>
        </p:txBody>
      </p:sp>
      <p:sp>
        <p:nvSpPr>
          <p:cNvPr id="8" name="Google Shape;1108;p49"/>
          <p:cNvSpPr txBox="1">
            <a:spLocks noGrp="1"/>
          </p:cNvSpPr>
          <p:nvPr>
            <p:ph type="subTitle" idx="1"/>
          </p:nvPr>
        </p:nvSpPr>
        <p:spPr>
          <a:xfrm>
            <a:off x="4474449" y="1861775"/>
            <a:ext cx="3859653" cy="1651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smtClean="0"/>
              <a:t>AU PLAISIR DE REPONDRE A VOS QUESTIONS</a:t>
            </a:r>
            <a:endParaRPr lang="en" sz="1100"/>
          </a:p>
          <a:p>
            <a:pPr marL="0" lvl="0" indent="0" rtl="0">
              <a:spcBef>
                <a:spcPts val="0"/>
              </a:spcBef>
              <a:spcAft>
                <a:spcPts val="0"/>
              </a:spcAft>
              <a:buClr>
                <a:schemeClr val="dk1"/>
              </a:buClr>
              <a:buSzPts val="1100"/>
              <a:buFont typeface="Arial"/>
              <a:buNone/>
            </a:pPr>
            <a:endParaRPr lang="en" sz="1100" smtClean="0"/>
          </a:p>
          <a:p>
            <a:pPr marL="0" lvl="0" indent="0" algn="r" rtl="0">
              <a:spcBef>
                <a:spcPts val="0"/>
              </a:spcBef>
              <a:spcAft>
                <a:spcPts val="0"/>
              </a:spcAft>
              <a:buClr>
                <a:schemeClr val="dk1"/>
              </a:buClr>
              <a:buSzPts val="1100"/>
              <a:buFont typeface="Arial"/>
              <a:buNone/>
            </a:pPr>
            <a:endParaRPr lang="en" sz="1100"/>
          </a:p>
          <a:p>
            <a:pPr marL="0" lvl="0" indent="0" algn="l" rtl="0">
              <a:spcBef>
                <a:spcPts val="0"/>
              </a:spcBef>
              <a:spcAft>
                <a:spcPts val="0"/>
              </a:spcAft>
              <a:buClr>
                <a:schemeClr val="dk1"/>
              </a:buClr>
              <a:buSzPts val="1100"/>
              <a:buFont typeface="Arial"/>
              <a:buNone/>
            </a:pPr>
            <a:endParaRPr lang="en-HK" sz="1100" smtClean="0"/>
          </a:p>
          <a:p>
            <a:pPr marL="0" lvl="0" indent="0" algn="l" rtl="0">
              <a:spcBef>
                <a:spcPts val="0"/>
              </a:spcBef>
              <a:spcAft>
                <a:spcPts val="0"/>
              </a:spcAft>
              <a:buClr>
                <a:schemeClr val="dk1"/>
              </a:buClr>
              <a:buSzPts val="1100"/>
              <a:buFont typeface="Arial"/>
              <a:buNone/>
            </a:pPr>
            <a:endParaRPr lang="en-HK" sz="1100"/>
          </a:p>
          <a:p>
            <a:pPr marL="0" lvl="0" indent="0" algn="l">
              <a:buSzPts val="1100"/>
            </a:pPr>
            <a:r>
              <a:rPr lang="en-HK" sz="1100"/>
              <a:t> </a:t>
            </a:r>
            <a:r>
              <a:rPr lang="en-HK" sz="1100" smtClean="0"/>
              <a:t>                  https://github.com/PhilippeGe/P3_Philippe_OC</a:t>
            </a:r>
            <a:endParaRPr sz="1100"/>
          </a:p>
        </p:txBody>
      </p:sp>
      <p:sp>
        <p:nvSpPr>
          <p:cNvPr id="9" name="Google Shape;1113;p49"/>
          <p:cNvSpPr/>
          <p:nvPr/>
        </p:nvSpPr>
        <p:spPr>
          <a:xfrm>
            <a:off x="1478333" y="1939554"/>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117;p49"/>
          <p:cNvPicPr preferRelativeResize="0"/>
          <p:nvPr/>
        </p:nvPicPr>
        <p:blipFill>
          <a:blip r:embed="rId2">
            <a:alphaModFix/>
          </a:blip>
          <a:stretch>
            <a:fillRect/>
          </a:stretch>
        </p:blipFill>
        <p:spPr>
          <a:xfrm>
            <a:off x="1219625" y="2214878"/>
            <a:ext cx="1582008" cy="1690668"/>
          </a:xfrm>
          <a:prstGeom prst="rect">
            <a:avLst/>
          </a:prstGeom>
          <a:noFill/>
          <a:ln>
            <a:noFill/>
          </a:ln>
        </p:spPr>
      </p:pic>
      <p:pic>
        <p:nvPicPr>
          <p:cNvPr id="11" name="Google Shape;1118;p49"/>
          <p:cNvPicPr preferRelativeResize="0"/>
          <p:nvPr/>
        </p:nvPicPr>
        <p:blipFill>
          <a:blip r:embed="rId3">
            <a:alphaModFix/>
          </a:blip>
          <a:stretch>
            <a:fillRect/>
          </a:stretch>
        </p:blipFill>
        <p:spPr>
          <a:xfrm>
            <a:off x="2570573" y="2156363"/>
            <a:ext cx="1299312" cy="2003005"/>
          </a:xfrm>
          <a:prstGeom prst="rect">
            <a:avLst/>
          </a:prstGeom>
          <a:noFill/>
          <a:ln>
            <a:noFill/>
          </a:ln>
        </p:spPr>
      </p:pic>
      <p:pic>
        <p:nvPicPr>
          <p:cNvPr id="12" name="Google Shape;1119;p49"/>
          <p:cNvPicPr preferRelativeResize="0"/>
          <p:nvPr/>
        </p:nvPicPr>
        <p:blipFill>
          <a:blip r:embed="rId4">
            <a:alphaModFix/>
          </a:blip>
          <a:stretch>
            <a:fillRect/>
          </a:stretch>
        </p:blipFill>
        <p:spPr>
          <a:xfrm>
            <a:off x="2338022" y="2058887"/>
            <a:ext cx="834900" cy="1338974"/>
          </a:xfrm>
          <a:prstGeom prst="rect">
            <a:avLst/>
          </a:prstGeom>
          <a:noFill/>
          <a:ln>
            <a:noFill/>
          </a:ln>
        </p:spPr>
      </p:pic>
      <p:cxnSp>
        <p:nvCxnSpPr>
          <p:cNvPr id="13" name="Google Shape;1109;p49"/>
          <p:cNvCxnSpPr/>
          <p:nvPr/>
        </p:nvCxnSpPr>
        <p:spPr>
          <a:xfrm>
            <a:off x="2322814" y="695425"/>
            <a:ext cx="6825000" cy="0"/>
          </a:xfrm>
          <a:prstGeom prst="straightConnector1">
            <a:avLst/>
          </a:prstGeom>
          <a:noFill/>
          <a:ln w="76200" cap="flat" cmpd="sng">
            <a:solidFill>
              <a:schemeClr val="accent1"/>
            </a:solidFill>
            <a:prstDash val="solid"/>
            <a:round/>
            <a:headEnd type="none" w="med" len="med"/>
            <a:tailEnd type="none" w="med" len="med"/>
          </a:ln>
        </p:spPr>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597" y="2728374"/>
            <a:ext cx="755105" cy="333916"/>
          </a:xfrm>
          <a:prstGeom prst="rect">
            <a:avLst/>
          </a:prstGeom>
        </p:spPr>
      </p:pic>
    </p:spTree>
    <p:extLst>
      <p:ext uri="{BB962C8B-B14F-4D97-AF65-F5344CB8AC3E}">
        <p14:creationId xmlns:p14="http://schemas.microsoft.com/office/powerpoint/2010/main" val="3858276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Objectif</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8" name="Google Shape;154;p24"/>
          <p:cNvPicPr preferRelativeResize="0"/>
          <p:nvPr/>
        </p:nvPicPr>
        <p:blipFill>
          <a:blip r:embed="rId8">
            <a:alphaModFix/>
          </a:blip>
          <a:stretch>
            <a:fillRect/>
          </a:stretch>
        </p:blipFill>
        <p:spPr>
          <a:xfrm rot="3179547">
            <a:off x="620007" y="3359634"/>
            <a:ext cx="1810905" cy="1838116"/>
          </a:xfrm>
          <a:prstGeom prst="rect">
            <a:avLst/>
          </a:prstGeom>
          <a:noFill/>
          <a:ln>
            <a:noFill/>
          </a:ln>
        </p:spPr>
      </p:pic>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OBJECTIF</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1294869" y="953852"/>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9" name="Google Shape;209;p27"/>
          <p:cNvPicPr preferRelativeResize="0"/>
          <p:nvPr/>
        </p:nvPicPr>
        <p:blipFill>
          <a:blip r:embed="rId9">
            <a:alphaModFix/>
          </a:blip>
          <a:stretch>
            <a:fillRect/>
          </a:stretch>
        </p:blipFill>
        <p:spPr>
          <a:xfrm>
            <a:off x="7039760" y="2030172"/>
            <a:ext cx="1935164" cy="2433614"/>
          </a:xfrm>
          <a:prstGeom prst="rect">
            <a:avLst/>
          </a:prstGeom>
          <a:noFill/>
          <a:ln>
            <a:noFill/>
          </a:ln>
        </p:spPr>
      </p:pic>
      <p:pic>
        <p:nvPicPr>
          <p:cNvPr id="210" name="Google Shape;210;p27"/>
          <p:cNvPicPr preferRelativeResize="0"/>
          <p:nvPr/>
        </p:nvPicPr>
        <p:blipFill>
          <a:blip r:embed="rId10">
            <a:alphaModFix/>
          </a:blip>
          <a:stretch>
            <a:fillRect/>
          </a:stretch>
        </p:blipFill>
        <p:spPr>
          <a:xfrm>
            <a:off x="-418292" y="1144578"/>
            <a:ext cx="1925124" cy="2438299"/>
          </a:xfrm>
          <a:prstGeom prst="rect">
            <a:avLst/>
          </a:prstGeom>
          <a:noFill/>
          <a:ln>
            <a:noFill/>
          </a:ln>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8685" y="1010457"/>
            <a:ext cx="1865655" cy="1052229"/>
          </a:xfrm>
          <a:prstGeom prst="rect">
            <a:avLst/>
          </a:prstGeom>
        </p:spPr>
      </p:pic>
      <p:sp>
        <p:nvSpPr>
          <p:cNvPr id="12" name="Flèche : bas 9">
            <a:extLst>
              <a:ext uri="{FF2B5EF4-FFF2-40B4-BE49-F238E27FC236}">
                <a16:creationId xmlns:a16="http://schemas.microsoft.com/office/drawing/2014/main" id="{FB16BA4C-3C16-4894-A93B-E96F3B96A258}"/>
              </a:ext>
            </a:extLst>
          </p:cNvPr>
          <p:cNvSpPr/>
          <p:nvPr>
            <p:custDataLst>
              <p:tags r:id="rId1"/>
            </p:custDataLst>
          </p:nvPr>
        </p:nvSpPr>
        <p:spPr>
          <a:xfrm rot="2300392">
            <a:off x="3017637" y="2085935"/>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Flèche : bas 10">
            <a:extLst>
              <a:ext uri="{FF2B5EF4-FFF2-40B4-BE49-F238E27FC236}">
                <a16:creationId xmlns:a16="http://schemas.microsoft.com/office/drawing/2014/main" id="{7AA653DD-2FCD-4BDE-9EC3-618DE34327B9}"/>
              </a:ext>
            </a:extLst>
          </p:cNvPr>
          <p:cNvSpPr/>
          <p:nvPr>
            <p:custDataLst>
              <p:tags r:id="rId2"/>
            </p:custDataLst>
          </p:nvPr>
        </p:nvSpPr>
        <p:spPr>
          <a:xfrm rot="16200000">
            <a:off x="4531863" y="2545700"/>
            <a:ext cx="489473" cy="256382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Flèche : bas 12">
            <a:extLst>
              <a:ext uri="{FF2B5EF4-FFF2-40B4-BE49-F238E27FC236}">
                <a16:creationId xmlns:a16="http://schemas.microsoft.com/office/drawing/2014/main" id="{2B28580C-ECE3-4373-A81D-FC280690ABB3}"/>
              </a:ext>
            </a:extLst>
          </p:cNvPr>
          <p:cNvSpPr/>
          <p:nvPr>
            <p:custDataLst>
              <p:tags r:id="rId3"/>
            </p:custDataLst>
          </p:nvPr>
        </p:nvSpPr>
        <p:spPr>
          <a:xfrm rot="7646376">
            <a:off x="5584794" y="2032671"/>
            <a:ext cx="489473" cy="978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Subtitle 1"/>
          <p:cNvSpPr>
            <a:spLocks noGrp="1"/>
          </p:cNvSpPr>
          <p:nvPr>
            <p:ph type="subTitle" idx="1"/>
          </p:nvPr>
        </p:nvSpPr>
        <p:spPr>
          <a:xfrm>
            <a:off x="3041298" y="3162563"/>
            <a:ext cx="3116700" cy="1506300"/>
          </a:xfrm>
        </p:spPr>
        <p:txBody>
          <a:bodyPr/>
          <a:lstStyle/>
          <a:p>
            <a:endParaRPr lang="en-US" dirty="0"/>
          </a:p>
        </p:txBody>
      </p:sp>
      <p:pic>
        <p:nvPicPr>
          <p:cNvPr id="16" name="Picture 2" descr="Open Food Facts (Scan de produits) – Applications sur Google Play">
            <a:extLst>
              <a:ext uri="{FF2B5EF4-FFF2-40B4-BE49-F238E27FC236}">
                <a16:creationId xmlns:a16="http://schemas.microsoft.com/office/drawing/2014/main" id="{F8331DBF-62AB-41FC-BC98-15950A47A757}"/>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1567091" y="3110736"/>
            <a:ext cx="1632635" cy="1632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siness report">
            <a:extLst>
              <a:ext uri="{FF2B5EF4-FFF2-40B4-BE49-F238E27FC236}">
                <a16:creationId xmlns:a16="http://schemas.microsoft.com/office/drawing/2014/main" id="{7BB99EDB-F465-4468-A008-0DEB88C341E6}"/>
              </a:ext>
            </a:extLst>
          </p:cNvPr>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6178585" y="3034792"/>
            <a:ext cx="1632635" cy="1632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209"/>
                                        </p:tgtEl>
                                        <p:attrNameLst>
                                          <p:attrName>style.visibility</p:attrName>
                                        </p:attrNameLst>
                                      </p:cBhvr>
                                      <p:to>
                                        <p:strVal val="visible"/>
                                      </p:to>
                                    </p:set>
                                    <p:animEffect transition="in" filter="wipe(left)">
                                      <p:cBhvr>
                                        <p:cTn id="26" dur="500"/>
                                        <p:tgtEl>
                                          <p:spTgt spid="2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LES DONNEES</a:t>
            </a: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11" name="Rectangle 10"/>
          <p:cNvSpPr/>
          <p:nvPr/>
        </p:nvSpPr>
        <p:spPr>
          <a:xfrm>
            <a:off x="1829677" y="2483878"/>
            <a:ext cx="6585248" cy="1169551"/>
          </a:xfrm>
          <a:prstGeom prst="rect">
            <a:avLst/>
          </a:prstGeom>
        </p:spPr>
        <p:txBody>
          <a:bodyPr wrap="square">
            <a:spAutoFit/>
          </a:bodyPr>
          <a:lstStyle/>
          <a:p>
            <a:r>
              <a:rPr lang="en-US" dirty="0">
                <a:hlinkClick r:id="rId10"/>
              </a:rPr>
              <a:t>https://</a:t>
            </a:r>
            <a:r>
              <a:rPr lang="en-US" dirty="0" smtClean="0">
                <a:hlinkClick r:id="rId10"/>
              </a:rPr>
              <a:t>static.openfoodfacts.org/data/en.openfoodfacts.org.products.csv</a:t>
            </a:r>
            <a:endParaRPr lang="en-US" dirty="0" smtClean="0"/>
          </a:p>
          <a:p>
            <a:endParaRPr lang="en-HK" dirty="0"/>
          </a:p>
          <a:p>
            <a:r>
              <a:rPr lang="en-HK" dirty="0" smtClean="0"/>
              <a:t>Donn</a:t>
            </a:r>
            <a:r>
              <a:rPr lang="fr-FR" dirty="0" smtClean="0"/>
              <a:t>ées</a:t>
            </a:r>
            <a:r>
              <a:rPr lang="en-US" dirty="0" smtClean="0"/>
              <a:t> </a:t>
            </a:r>
            <a:r>
              <a:rPr lang="fr-FR" altLang="zh-CN" dirty="0" smtClean="0"/>
              <a:t>mondi</a:t>
            </a:r>
            <a:r>
              <a:rPr lang="en-HK" altLang="zh-CN" dirty="0" smtClean="0"/>
              <a:t>ales</a:t>
            </a:r>
            <a:r>
              <a:rPr lang="en-HK" dirty="0" smtClean="0"/>
              <a:t>: </a:t>
            </a:r>
            <a:r>
              <a:rPr lang="en-HK" dirty="0">
                <a:hlinkClick r:id="rId11"/>
              </a:rPr>
              <a:t>https://world.openfoodfacts.org</a:t>
            </a:r>
            <a:r>
              <a:rPr lang="en-HK" dirty="0" smtClean="0">
                <a:hlinkClick r:id="rId11"/>
              </a:rPr>
              <a:t>/</a:t>
            </a:r>
            <a:endParaRPr lang="en-HK" dirty="0" smtClean="0"/>
          </a:p>
          <a:p>
            <a:endParaRPr lang="en-US" dirty="0" smtClean="0"/>
          </a:p>
          <a:p>
            <a:endParaRPr lang="en-US" dirty="0"/>
          </a:p>
        </p:txBody>
      </p:sp>
    </p:spTree>
    <p:extLst>
      <p:ext uri="{BB962C8B-B14F-4D97-AF65-F5344CB8AC3E}">
        <p14:creationId xmlns:p14="http://schemas.microsoft.com/office/powerpoint/2010/main" val="220588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sp>
        <p:nvSpPr>
          <p:cNvPr id="218" name="Google Shape;218;p28"/>
          <p:cNvSpPr txBox="1">
            <a:spLocks noGrp="1"/>
          </p:cNvSpPr>
          <p:nvPr>
            <p:ph type="subTitle" idx="1"/>
          </p:nvPr>
        </p:nvSpPr>
        <p:spPr>
          <a:xfrm>
            <a:off x="1553192" y="1250250"/>
            <a:ext cx="4156350"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b="1" smtClean="0">
                <a:latin typeface="Abril Fatface"/>
              </a:rPr>
              <a:t>Le </a:t>
            </a:r>
            <a:r>
              <a:rPr lang="en-HK" b="1" err="1" smtClean="0">
                <a:latin typeface="Abril Fatface"/>
              </a:rPr>
              <a:t>jeu</a:t>
            </a:r>
            <a:r>
              <a:rPr lang="en-HK" b="1" smtClean="0">
                <a:latin typeface="Abril Fatface"/>
              </a:rPr>
              <a:t> de </a:t>
            </a:r>
            <a:r>
              <a:rPr lang="en-HK" b="1" err="1" smtClean="0">
                <a:latin typeface="Abril Fatface"/>
              </a:rPr>
              <a:t>donn</a:t>
            </a:r>
            <a:r>
              <a:rPr lang="fr-FR" b="1" smtClean="0">
                <a:latin typeface="Abril Fatface"/>
              </a:rPr>
              <a:t>é</a:t>
            </a:r>
            <a:r>
              <a:rPr lang="en-HK" b="1" err="1" smtClean="0">
                <a:latin typeface="Abril Fatface"/>
              </a:rPr>
              <a:t>es</a:t>
            </a:r>
            <a:r>
              <a:rPr lang="en-HK" b="1" smtClean="0">
                <a:latin typeface="Abril Fatface"/>
              </a:rPr>
              <a:t> source </a:t>
            </a:r>
            <a:r>
              <a:rPr lang="en-HK" b="1" err="1" smtClean="0">
                <a:latin typeface="Abril Fatface"/>
              </a:rPr>
              <a:t>comprends</a:t>
            </a:r>
            <a:r>
              <a:rPr lang="en-HK" b="1" smtClean="0">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mtClean="0"/>
              <a:t> </a:t>
            </a:r>
            <a:r>
              <a:rPr lang="en-HK" sz="2000" b="1" smtClean="0">
                <a:solidFill>
                  <a:schemeClr val="accent1">
                    <a:lumMod val="75000"/>
                  </a:schemeClr>
                </a:solidFill>
                <a:latin typeface="Abril Fatface"/>
              </a:rPr>
              <a:t>1 838 610 </a:t>
            </a:r>
            <a:r>
              <a:rPr lang="en-HK" sz="2000" b="1" err="1" smtClean="0">
                <a:solidFill>
                  <a:schemeClr val="accent1">
                    <a:lumMod val="75000"/>
                  </a:schemeClr>
                </a:solidFill>
                <a:latin typeface="Abril Fatface"/>
              </a:rPr>
              <a:t>Lignes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produits</a:t>
            </a:r>
            <a:r>
              <a:rPr lang="en-HK" sz="2000" b="1" smtClean="0">
                <a:solidFill>
                  <a:schemeClr val="accent1">
                    <a:lumMod val="75000"/>
                  </a:schemeClr>
                </a:solidFill>
                <a:latin typeface="Abril Fatface"/>
              </a:rPr>
              <a:t>)</a:t>
            </a:r>
          </a:p>
          <a:p>
            <a:pPr marL="0" lvl="0" indent="0" algn="l" rtl="0">
              <a:spcBef>
                <a:spcPts val="0"/>
              </a:spcBef>
              <a:spcAft>
                <a:spcPts val="0"/>
              </a:spcAft>
              <a:buNone/>
            </a:pPr>
            <a:endParaRPr lang="en-HK"/>
          </a:p>
          <a:p>
            <a:pPr marL="0" lvl="0" indent="0" algn="l" rtl="0">
              <a:spcBef>
                <a:spcPts val="0"/>
              </a:spcBef>
              <a:spcAft>
                <a:spcPts val="0"/>
              </a:spcAft>
              <a:buNone/>
            </a:pPr>
            <a:r>
              <a:rPr lang="en-HK" sz="2000" b="1" smtClean="0">
                <a:solidFill>
                  <a:schemeClr val="accent1">
                    <a:lumMod val="75000"/>
                  </a:schemeClr>
                </a:solidFill>
                <a:latin typeface="Abril Fatface"/>
              </a:rPr>
              <a:t> 186 </a:t>
            </a:r>
            <a:r>
              <a:rPr lang="en-HK" sz="2000" b="1" err="1" smtClean="0">
                <a:solidFill>
                  <a:schemeClr val="accent1">
                    <a:lumMod val="75000"/>
                  </a:schemeClr>
                </a:solidFill>
                <a:latin typeface="Abril Fatface"/>
              </a:rPr>
              <a:t>colonnes</a:t>
            </a:r>
            <a:r>
              <a:rPr lang="en-HK" sz="2000" b="1" smtClean="0">
                <a:solidFill>
                  <a:schemeClr val="accent1">
                    <a:lumMod val="75000"/>
                  </a:schemeClr>
                </a:solidFill>
                <a:latin typeface="Abril Fatface"/>
              </a:rPr>
              <a:t> (</a:t>
            </a:r>
            <a:r>
              <a:rPr lang="en-HK" sz="2000" b="1" err="1" smtClean="0">
                <a:solidFill>
                  <a:schemeClr val="accent1">
                    <a:lumMod val="75000"/>
                  </a:schemeClr>
                </a:solidFill>
                <a:latin typeface="Abril Fatface"/>
              </a:rPr>
              <a:t>attributs</a:t>
            </a:r>
            <a:r>
              <a:rPr lang="en-HK" sz="2000" b="1" smtClean="0">
                <a:solidFill>
                  <a:schemeClr val="accent1">
                    <a:lumMod val="75000"/>
                  </a:schemeClr>
                </a:solidFill>
                <a:latin typeface="Abril Fatface"/>
              </a:rPr>
              <a:t>)</a:t>
            </a:r>
            <a:endParaRPr sz="2000" b="1">
              <a:solidFill>
                <a:schemeClr val="accent1">
                  <a:lumMod val="75000"/>
                </a:schemeClr>
              </a:solidFill>
              <a:latin typeface="Abril Fatface"/>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4897299" y="2542779"/>
            <a:ext cx="2690125" cy="2498777"/>
          </a:xfrm>
          <a:prstGeom prst="rect">
            <a:avLst/>
          </a:prstGeom>
        </p:spPr>
      </p:pic>
      <p:pic>
        <p:nvPicPr>
          <p:cNvPr id="3" name="Picture 2"/>
          <p:cNvPicPr>
            <a:picLocks noChangeAspect="1"/>
          </p:cNvPicPr>
          <p:nvPr/>
        </p:nvPicPr>
        <p:blipFill>
          <a:blip r:embed="rId6"/>
          <a:stretch>
            <a:fillRect/>
          </a:stretch>
        </p:blipFill>
        <p:spPr>
          <a:xfrm>
            <a:off x="3940395" y="2542779"/>
            <a:ext cx="1047750"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sp>
        <p:nvSpPr>
          <p:cNvPr id="4" name="Subtitle 3"/>
          <p:cNvSpPr>
            <a:spLocks noGrp="1"/>
          </p:cNvSpPr>
          <p:nvPr>
            <p:ph type="subTitle" idx="1"/>
          </p:nvPr>
        </p:nvSpPr>
        <p:spPr>
          <a:xfrm>
            <a:off x="2771775" y="4625086"/>
            <a:ext cx="2438400" cy="520575"/>
          </a:xfrm>
        </p:spPr>
        <p:txBody>
          <a:bodyPr/>
          <a:lstStyle/>
          <a:p>
            <a:r>
              <a:rPr lang="en-HK" smtClean="0"/>
              <a:t>Un </a:t>
            </a:r>
            <a:r>
              <a:rPr lang="en-HK" err="1" smtClean="0"/>
              <a:t>jeu</a:t>
            </a:r>
            <a:r>
              <a:rPr lang="en-HK" smtClean="0"/>
              <a:t> de </a:t>
            </a:r>
            <a:r>
              <a:rPr lang="en-HK" err="1" smtClean="0"/>
              <a:t>donn</a:t>
            </a:r>
            <a:r>
              <a:rPr lang="fr-FR" smtClean="0"/>
              <a:t>é</a:t>
            </a:r>
            <a:r>
              <a:rPr lang="en-HK" err="1" smtClean="0"/>
              <a:t>es</a:t>
            </a:r>
            <a:r>
              <a:rPr lang="en-HK" smtClean="0"/>
              <a:t> </a:t>
            </a:r>
            <a:r>
              <a:rPr lang="en-HK" err="1" smtClean="0"/>
              <a:t>tres</a:t>
            </a:r>
            <a:r>
              <a:rPr lang="en-HK" smtClean="0"/>
              <a:t> </a:t>
            </a:r>
            <a:r>
              <a:rPr lang="en-HK" err="1" smtClean="0"/>
              <a:t>incomplet</a:t>
            </a:r>
            <a:endParaRPr lang="en-US"/>
          </a:p>
        </p:txBody>
      </p:sp>
      <p:pic>
        <p:nvPicPr>
          <p:cNvPr id="6" name="Picture 5"/>
          <p:cNvPicPr>
            <a:picLocks noChangeAspect="1"/>
          </p:cNvPicPr>
          <p:nvPr/>
        </p:nvPicPr>
        <p:blipFill>
          <a:blip r:embed="rId5"/>
          <a:stretch>
            <a:fillRect/>
          </a:stretch>
        </p:blipFill>
        <p:spPr>
          <a:xfrm>
            <a:off x="1257300" y="892049"/>
            <a:ext cx="5672207" cy="3729001"/>
          </a:xfrm>
          <a:prstGeom prst="rect">
            <a:avLst/>
          </a:prstGeom>
        </p:spPr>
      </p:pic>
    </p:spTree>
    <p:extLst>
      <p:ext uri="{BB962C8B-B14F-4D97-AF65-F5344CB8AC3E}">
        <p14:creationId xmlns:p14="http://schemas.microsoft.com/office/powerpoint/2010/main" val="14400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058" y="973738"/>
            <a:ext cx="3497827" cy="2340701"/>
          </a:xfrm>
          <a:prstGeom prst="rect">
            <a:avLst/>
          </a:prstGeom>
        </p:spPr>
      </p:pic>
      <p:pic>
        <p:nvPicPr>
          <p:cNvPr id="5" name="Picture 4"/>
          <p:cNvPicPr>
            <a:picLocks noChangeAspect="1"/>
          </p:cNvPicPr>
          <p:nvPr/>
        </p:nvPicPr>
        <p:blipFill>
          <a:blip r:embed="rId6"/>
          <a:stretch>
            <a:fillRect/>
          </a:stretch>
        </p:blipFill>
        <p:spPr>
          <a:xfrm>
            <a:off x="4897483" y="2134677"/>
            <a:ext cx="4117019" cy="2594882"/>
          </a:xfrm>
          <a:prstGeom prst="rect">
            <a:avLst/>
          </a:prstGeom>
        </p:spPr>
      </p:pic>
    </p:spTree>
    <p:extLst>
      <p:ext uri="{BB962C8B-B14F-4D97-AF65-F5344CB8AC3E}">
        <p14:creationId xmlns:p14="http://schemas.microsoft.com/office/powerpoint/2010/main" val="426094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8"/>
          <p:cNvSpPr/>
          <p:nvPr/>
        </p:nvSpPr>
        <p:spPr>
          <a:xfrm>
            <a:off x="6779234" y="-336621"/>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8"/>
          <p:cNvPicPr preferRelativeResize="0"/>
          <p:nvPr/>
        </p:nvPicPr>
        <p:blipFill>
          <a:blip r:embed="rId3">
            <a:alphaModFix/>
          </a:blip>
          <a:stretch>
            <a:fillRect/>
          </a:stretch>
        </p:blipFill>
        <p:spPr>
          <a:xfrm rot="1496174">
            <a:off x="6630943" y="158408"/>
            <a:ext cx="2322049" cy="2356750"/>
          </a:xfrm>
          <a:prstGeom prst="rect">
            <a:avLst/>
          </a:prstGeom>
          <a:noFill/>
          <a:ln>
            <a:noFill/>
          </a:ln>
        </p:spPr>
      </p:pic>
      <p:pic>
        <p:nvPicPr>
          <p:cNvPr id="7" name="Google Shape;1141;p50"/>
          <p:cNvPicPr preferRelativeResize="0"/>
          <p:nvPr/>
        </p:nvPicPr>
        <p:blipFill>
          <a:blip r:embed="rId4">
            <a:alphaModFix/>
          </a:blip>
          <a:stretch>
            <a:fillRect/>
          </a:stretch>
        </p:blipFill>
        <p:spPr>
          <a:xfrm>
            <a:off x="176049" y="1153526"/>
            <a:ext cx="1081251" cy="1603024"/>
          </a:xfrm>
          <a:prstGeom prst="rect">
            <a:avLst/>
          </a:prstGeom>
          <a:noFill/>
          <a:ln>
            <a:noFill/>
          </a:ln>
        </p:spPr>
      </p:pic>
      <p:sp>
        <p:nvSpPr>
          <p:cNvPr id="216" name="Google Shape;216;p28"/>
          <p:cNvSpPr txBox="1">
            <a:spLocks noGrp="1"/>
          </p:cNvSpPr>
          <p:nvPr>
            <p:ph type="ctrTitle"/>
          </p:nvPr>
        </p:nvSpPr>
        <p:spPr>
          <a:xfrm>
            <a:off x="110399" y="367438"/>
            <a:ext cx="6719025"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PRESENTATION DU JEU DE DONNEES</a:t>
            </a:r>
            <a:endParaRPr/>
          </a:p>
        </p:txBody>
      </p:sp>
      <p:cxnSp>
        <p:nvCxnSpPr>
          <p:cNvPr id="219" name="Google Shape;219;p28"/>
          <p:cNvCxnSpPr/>
          <p:nvPr/>
        </p:nvCxnSpPr>
        <p:spPr>
          <a:xfrm>
            <a:off x="5907268" y="716778"/>
            <a:ext cx="3356002" cy="28657"/>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5"/>
          <a:stretch>
            <a:fillRect/>
          </a:stretch>
        </p:blipFill>
        <p:spPr>
          <a:xfrm>
            <a:off x="973128" y="973738"/>
            <a:ext cx="4406506" cy="2884599"/>
          </a:xfrm>
          <a:prstGeom prst="rect">
            <a:avLst/>
          </a:prstGeom>
        </p:spPr>
      </p:pic>
      <p:pic>
        <p:nvPicPr>
          <p:cNvPr id="3" name="Picture 2"/>
          <p:cNvPicPr>
            <a:picLocks noChangeAspect="1"/>
          </p:cNvPicPr>
          <p:nvPr/>
        </p:nvPicPr>
        <p:blipFill>
          <a:blip r:embed="rId6"/>
          <a:stretch>
            <a:fillRect/>
          </a:stretch>
        </p:blipFill>
        <p:spPr>
          <a:xfrm>
            <a:off x="4348714" y="2213047"/>
            <a:ext cx="4795286" cy="2930453"/>
          </a:xfrm>
          <a:prstGeom prst="rect">
            <a:avLst/>
          </a:prstGeom>
        </p:spPr>
      </p:pic>
    </p:spTree>
    <p:extLst>
      <p:ext uri="{BB962C8B-B14F-4D97-AF65-F5344CB8AC3E}">
        <p14:creationId xmlns:p14="http://schemas.microsoft.com/office/powerpoint/2010/main" val="42101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12"/>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3363</TotalTime>
  <Words>2227</Words>
  <Application>Microsoft Office PowerPoint</Application>
  <PresentationFormat>On-screen Show (16:9)</PresentationFormat>
  <Paragraphs>169</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Abril Fatface</vt:lpstr>
      <vt:lpstr>Arial Unicode MS</vt:lpstr>
      <vt:lpstr>Menlo</vt:lpstr>
      <vt:lpstr>Oxygen Light</vt:lpstr>
      <vt:lpstr>Arial</vt:lpstr>
      <vt:lpstr>FOOD DAY</vt:lpstr>
      <vt:lpstr>OPEN FOOD FACTS</vt:lpstr>
      <vt:lpstr>TABLE DES MATIERES</vt:lpstr>
      <vt:lpstr>Objectif</vt:lpstr>
      <vt:lpstr>OBJECTIF</vt:lpstr>
      <vt:lpstr>LES DONNEES</vt:lpstr>
      <vt:lpstr>PRESENTATION DU JEU DE DONNEES</vt:lpstr>
      <vt:lpstr>PRESENTATION DU JEU DE DONNEES</vt:lpstr>
      <vt:lpstr>PRESENTATION DU JEU DE DONNEES</vt:lpstr>
      <vt:lpstr>PRESENTATION DU JEU DE DONNEES</vt:lpstr>
      <vt:lpstr>LE NETTOYAGE DES DONNEES</vt:lpstr>
      <vt:lpstr>RESULTAT D’UN NETTOYAGE DE SURFACE</vt:lpstr>
      <vt:lpstr>PRODUITS VENDUS EN FRANCE</vt:lpstr>
      <vt:lpstr>Retrait de lignes par rapport aux informations métier</vt:lpstr>
      <vt:lpstr>Choix d’un sous ensemble pour l’analyse</vt:lpstr>
      <vt:lpstr>Fin du nettoyage, interpolation, export</vt:lpstr>
      <vt:lpstr>ANALYSE ET DASHBOARD</vt:lpstr>
      <vt:lpstr>Analyse univariée </vt:lpstr>
      <vt:lpstr>Analyse Bivariée </vt:lpstr>
      <vt:lpstr>Analyse Bivariée </vt:lpstr>
      <vt:lpstr>Analyse Multivariée: ACP </vt:lpstr>
      <vt:lpstr>Variables Quali vs Quanti (Anova)</vt:lpstr>
      <vt:lpstr>Variables Quali vs Quanti (Anova)</vt:lpstr>
      <vt:lpstr>Mise en oeuvre de l’interactivité</vt:lpstr>
      <vt:lpstr>CONCLUSION</vt:lpstr>
      <vt:lpstr>CONCLUSIONS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FOOD FACTS</dc:title>
  <dc:creator>Pgerard</dc:creator>
  <cp:lastModifiedBy>Pgerard</cp:lastModifiedBy>
  <cp:revision>115</cp:revision>
  <dcterms:modified xsi:type="dcterms:W3CDTF">2021-07-06T06:10:10Z</dcterms:modified>
</cp:coreProperties>
</file>